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6" r:id="rId2"/>
    <p:sldId id="257" r:id="rId3"/>
    <p:sldId id="265" r:id="rId4"/>
    <p:sldId id="266" r:id="rId5"/>
    <p:sldId id="267" r:id="rId6"/>
    <p:sldId id="271" r:id="rId7"/>
    <p:sldId id="268" r:id="rId8"/>
    <p:sldId id="272" r:id="rId9"/>
    <p:sldId id="269" r:id="rId10"/>
    <p:sldId id="274" r:id="rId11"/>
    <p:sldId id="270" r:id="rId12"/>
    <p:sldId id="273" r:id="rId13"/>
    <p:sldId id="258" r:id="rId14"/>
    <p:sldId id="299" r:id="rId15"/>
    <p:sldId id="276" r:id="rId16"/>
    <p:sldId id="275" r:id="rId17"/>
    <p:sldId id="260" r:id="rId18"/>
    <p:sldId id="261" r:id="rId19"/>
    <p:sldId id="277" r:id="rId20"/>
    <p:sldId id="278" r:id="rId21"/>
    <p:sldId id="279" r:id="rId22"/>
    <p:sldId id="283" r:id="rId23"/>
    <p:sldId id="281" r:id="rId24"/>
    <p:sldId id="282" r:id="rId25"/>
    <p:sldId id="284" r:id="rId26"/>
    <p:sldId id="285" r:id="rId27"/>
    <p:sldId id="286" r:id="rId28"/>
    <p:sldId id="300" r:id="rId29"/>
    <p:sldId id="301" r:id="rId30"/>
    <p:sldId id="302" r:id="rId31"/>
    <p:sldId id="303" r:id="rId32"/>
    <p:sldId id="304" r:id="rId33"/>
    <p:sldId id="305" r:id="rId34"/>
    <p:sldId id="306" r:id="rId35"/>
    <p:sldId id="288" r:id="rId36"/>
    <p:sldId id="287" r:id="rId37"/>
    <p:sldId id="289" r:id="rId38"/>
    <p:sldId id="290" r:id="rId39"/>
    <p:sldId id="293" r:id="rId40"/>
    <p:sldId id="294" r:id="rId41"/>
    <p:sldId id="295" r:id="rId42"/>
    <p:sldId id="291" r:id="rId43"/>
    <p:sldId id="296" r:id="rId44"/>
    <p:sldId id="297" r:id="rId45"/>
    <p:sldId id="29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550" autoAdjust="0"/>
  </p:normalViewPr>
  <p:slideViewPr>
    <p:cSldViewPr snapToGrid="0">
      <p:cViewPr varScale="1">
        <p:scale>
          <a:sx n="60" d="100"/>
          <a:sy n="60" d="100"/>
        </p:scale>
        <p:origin x="152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583956-4692-434F-9F2F-C465D084A0BE}" type="datetimeFigureOut">
              <a:rPr lang="en-CA" smtClean="0"/>
              <a:t>27/08/2024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9F9FE9-D14B-48D6-9CC9-48A56FE96470}" type="slidenum">
              <a:rPr lang="en-CA" smtClean="0"/>
              <a:t>‹#›</a:t>
            </a:fld>
            <a:endParaRPr lang="en-CA"/>
          </a:p>
        </p:txBody>
      </p:sp>
    </p:spTree>
    <p:extLst>
      <p:ext uri="{BB962C8B-B14F-4D97-AF65-F5344CB8AC3E}">
        <p14:creationId xmlns:p14="http://schemas.microsoft.com/office/powerpoint/2010/main" val="2579763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79F9FE9-D14B-48D6-9CC9-48A56FE96470}" type="slidenum">
              <a:rPr lang="en-CA" smtClean="0"/>
              <a:t>2</a:t>
            </a:fld>
            <a:endParaRPr lang="en-CA"/>
          </a:p>
        </p:txBody>
      </p:sp>
    </p:spTree>
    <p:extLst>
      <p:ext uri="{BB962C8B-B14F-4D97-AF65-F5344CB8AC3E}">
        <p14:creationId xmlns:p14="http://schemas.microsoft.com/office/powerpoint/2010/main" val="716886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marR="0" lvl="0" indent="-182880" algn="l" defTabSz="914400" rtl="0" eaLnBrk="1" fontAlgn="auto" latinLnBrk="0" hangingPunct="1">
              <a:lnSpc>
                <a:spcPct val="90000"/>
              </a:lnSpc>
              <a:spcBef>
                <a:spcPts val="1200"/>
              </a:spcBef>
              <a:spcAft>
                <a:spcPts val="0"/>
              </a:spcAft>
              <a:buClr>
                <a:srgbClr val="D34817">
                  <a:lumMod val="75000"/>
                </a:srgbClr>
              </a:buClr>
              <a:buSzPct val="85000"/>
              <a:buFont typeface="Wingdings" pitchFamily="2" charset="2"/>
              <a:buChar char="§"/>
              <a:tabLst/>
              <a:defRPr/>
            </a:pPr>
            <a:r>
              <a:rPr kumimoji="0" lang="en-GB" sz="2000" b="0" i="0" u="none" strike="noStrike" kern="1200" cap="none" spc="0" normalizeH="0" baseline="0" noProof="0" dirty="0" smtClean="0">
                <a:ln>
                  <a:noFill/>
                </a:ln>
                <a:solidFill>
                  <a:prstClr val="black"/>
                </a:solidFill>
                <a:effectLst/>
                <a:uLnTx/>
                <a:uFillTx/>
                <a:latin typeface="Rockwell" panose="02060603020205020403"/>
                <a:ea typeface="+mn-ea"/>
                <a:cs typeface="+mn-cs"/>
              </a:rPr>
              <a:t>Remember that these filters contain the weights that will be learned by the network. So, theoretically, the bigger the </a:t>
            </a:r>
            <a:r>
              <a:rPr kumimoji="0" lang="en-GB" sz="2000" b="0" i="0" u="none" strike="noStrike" kern="1200" cap="none" spc="0" normalizeH="0" baseline="0" noProof="0" dirty="0" err="1" smtClean="0">
                <a:ln>
                  <a:noFill/>
                </a:ln>
                <a:solidFill>
                  <a:srgbClr val="00B050"/>
                </a:solidFill>
                <a:effectLst/>
                <a:uLnTx/>
                <a:uFillTx/>
                <a:latin typeface="Rockwell" panose="02060603020205020403"/>
                <a:ea typeface="+mn-ea"/>
                <a:cs typeface="+mn-cs"/>
              </a:rPr>
              <a:t>kernel_size</a:t>
            </a:r>
            <a:r>
              <a:rPr kumimoji="0" lang="en-GB" sz="2000" b="0" i="0" u="none" strike="noStrike" kern="1200" cap="none" spc="0" normalizeH="0" baseline="0" noProof="0" dirty="0" smtClean="0">
                <a:ln>
                  <a:noFill/>
                </a:ln>
                <a:solidFill>
                  <a:srgbClr val="00B050"/>
                </a:solidFill>
                <a:effectLst/>
                <a:uLnTx/>
                <a:uFillTx/>
                <a:latin typeface="Rockwell" panose="02060603020205020403"/>
                <a:ea typeface="+mn-ea"/>
                <a:cs typeface="+mn-cs"/>
              </a:rPr>
              <a:t> is → the deeper the network → the better </a:t>
            </a:r>
            <a:r>
              <a:rPr kumimoji="0" lang="en-GB" sz="2000" b="0" i="0" u="none" strike="noStrike" kern="1200" cap="none" spc="0" normalizeH="0" baseline="0" noProof="0" dirty="0" smtClean="0">
                <a:ln>
                  <a:noFill/>
                </a:ln>
                <a:solidFill>
                  <a:prstClr val="black"/>
                </a:solidFill>
                <a:effectLst/>
                <a:uLnTx/>
                <a:uFillTx/>
                <a:latin typeface="Rockwell" panose="02060603020205020403"/>
                <a:ea typeface="+mn-ea"/>
                <a:cs typeface="+mn-cs"/>
              </a:rPr>
              <a:t>it learns. However, this comes with higher computational complexity and might lead to overfitting. </a:t>
            </a:r>
          </a:p>
          <a:p>
            <a:pPr marL="182880" marR="0" lvl="0" indent="-182880" algn="l" defTabSz="914400" rtl="0" eaLnBrk="1" fontAlgn="auto" latinLnBrk="0" hangingPunct="1">
              <a:lnSpc>
                <a:spcPct val="90000"/>
              </a:lnSpc>
              <a:spcBef>
                <a:spcPts val="1200"/>
              </a:spcBef>
              <a:spcAft>
                <a:spcPts val="0"/>
              </a:spcAft>
              <a:buClr>
                <a:srgbClr val="D34817">
                  <a:lumMod val="75000"/>
                </a:srgbClr>
              </a:buClr>
              <a:buSzPct val="85000"/>
              <a:buFont typeface="Wingdings" pitchFamily="2" charset="2"/>
              <a:buChar char="§"/>
              <a:tabLst/>
              <a:defRPr/>
            </a:pPr>
            <a:r>
              <a:rPr kumimoji="0" lang="en-GB" sz="2000" b="0" i="0" u="none" strike="noStrike" kern="1200" cap="none" spc="0" normalizeH="0" baseline="0" noProof="0" dirty="0" smtClean="0">
                <a:ln>
                  <a:noFill/>
                </a:ln>
                <a:solidFill>
                  <a:prstClr val="black"/>
                </a:solidFill>
                <a:effectLst/>
                <a:uLnTx/>
                <a:uFillTx/>
                <a:latin typeface="Rockwell" panose="02060603020205020403"/>
                <a:ea typeface="+mn-ea"/>
                <a:cs typeface="+mn-cs"/>
              </a:rPr>
              <a:t>The kernel filters are almost always square and will range from the size of 2x2 at the smallest and 5x5 at the largest. Theoretically you can use bigger filters but not preferred because this will lead to losing important details of the image. [this is the author point of view not a rule].</a:t>
            </a:r>
            <a:br>
              <a:rPr kumimoji="0" lang="en-GB" sz="2000" b="0" i="0" u="none" strike="noStrike" kern="1200" cap="none" spc="0" normalizeH="0" baseline="0" noProof="0" dirty="0" smtClean="0">
                <a:ln>
                  <a:noFill/>
                </a:ln>
                <a:solidFill>
                  <a:prstClr val="black"/>
                </a:solidFill>
                <a:effectLst/>
                <a:uLnTx/>
                <a:uFillTx/>
                <a:latin typeface="Rockwell" panose="02060603020205020403"/>
                <a:ea typeface="+mn-ea"/>
                <a:cs typeface="+mn-cs"/>
              </a:rPr>
            </a:br>
            <a:endParaRPr lang="en-CA" dirty="0"/>
          </a:p>
        </p:txBody>
      </p:sp>
      <p:sp>
        <p:nvSpPr>
          <p:cNvPr id="4" name="Slide Number Placeholder 3"/>
          <p:cNvSpPr>
            <a:spLocks noGrp="1"/>
          </p:cNvSpPr>
          <p:nvPr>
            <p:ph type="sldNum" sz="quarter" idx="10"/>
          </p:nvPr>
        </p:nvSpPr>
        <p:spPr/>
        <p:txBody>
          <a:bodyPr/>
          <a:lstStyle/>
          <a:p>
            <a:fld id="{579F9FE9-D14B-48D6-9CC9-48A56FE96470}" type="slidenum">
              <a:rPr lang="en-CA" smtClean="0"/>
              <a:t>39</a:t>
            </a:fld>
            <a:endParaRPr lang="en-CA"/>
          </a:p>
        </p:txBody>
      </p:sp>
    </p:spTree>
    <p:extLst>
      <p:ext uri="{BB962C8B-B14F-4D97-AF65-F5344CB8AC3E}">
        <p14:creationId xmlns:p14="http://schemas.microsoft.com/office/powerpoint/2010/main" val="1368477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marR="0" lvl="0" indent="-182880" algn="l" defTabSz="914400" rtl="0" eaLnBrk="1" fontAlgn="auto" latinLnBrk="0" hangingPunct="1">
              <a:lnSpc>
                <a:spcPct val="90000"/>
              </a:lnSpc>
              <a:spcBef>
                <a:spcPts val="1200"/>
              </a:spcBef>
              <a:spcAft>
                <a:spcPts val="0"/>
              </a:spcAft>
              <a:buClr>
                <a:srgbClr val="D34817">
                  <a:lumMod val="75000"/>
                </a:srgbClr>
              </a:buClr>
              <a:buSzPct val="85000"/>
              <a:buFont typeface="Wingdings" pitchFamily="2" charset="2"/>
              <a:buChar char="§"/>
              <a:tabLst/>
              <a:defRPr/>
            </a:pPr>
            <a:r>
              <a:rPr kumimoji="0" lang="en-GB" sz="1900" b="0" i="0" u="none" strike="noStrike" kern="1200" cap="none" spc="0" normalizeH="0" baseline="0" noProof="0" dirty="0" smtClean="0">
                <a:ln>
                  <a:noFill/>
                </a:ln>
                <a:solidFill>
                  <a:prstClr val="black"/>
                </a:solidFill>
                <a:effectLst/>
                <a:uLnTx/>
                <a:uFillTx/>
                <a:latin typeface="Rockwell" panose="02060603020205020403"/>
                <a:ea typeface="+mn-ea"/>
                <a:cs typeface="+mn-cs"/>
              </a:rPr>
              <a:t>After passing the image through the feature learning process using the CONV+POOL layers,</a:t>
            </a:r>
          </a:p>
          <a:p>
            <a:pPr marL="182880" marR="0" lvl="0" indent="-182880" algn="l" defTabSz="914400" rtl="0" eaLnBrk="1" fontAlgn="auto" latinLnBrk="0" hangingPunct="1">
              <a:lnSpc>
                <a:spcPct val="90000"/>
              </a:lnSpc>
              <a:spcBef>
                <a:spcPts val="1200"/>
              </a:spcBef>
              <a:spcAft>
                <a:spcPts val="0"/>
              </a:spcAft>
              <a:buClr>
                <a:srgbClr val="D34817">
                  <a:lumMod val="75000"/>
                </a:srgbClr>
              </a:buClr>
              <a:buSzPct val="85000"/>
              <a:buFont typeface="Wingdings" pitchFamily="2" charset="2"/>
              <a:buChar char="§"/>
              <a:tabLst/>
              <a:defRPr/>
            </a:pPr>
            <a:r>
              <a:rPr kumimoji="0" lang="en-GB" sz="1900" b="0" i="0" u="none" strike="noStrike" kern="1200" cap="none" spc="0" normalizeH="0" baseline="0" noProof="0" dirty="0" smtClean="0">
                <a:ln>
                  <a:noFill/>
                </a:ln>
                <a:solidFill>
                  <a:prstClr val="black"/>
                </a:solidFill>
                <a:effectLst/>
                <a:uLnTx/>
                <a:uFillTx/>
                <a:latin typeface="Rockwell" panose="02060603020205020403"/>
                <a:ea typeface="+mn-ea"/>
                <a:cs typeface="+mn-cs"/>
              </a:rPr>
              <a:t> we now have extracted all the features from this image and put them all in the long tube of features. </a:t>
            </a:r>
          </a:p>
          <a:p>
            <a:pPr marL="182880" marR="0" lvl="0" indent="-182880" algn="l" defTabSz="914400" rtl="0" eaLnBrk="1" fontAlgn="auto" latinLnBrk="0" hangingPunct="1">
              <a:lnSpc>
                <a:spcPct val="90000"/>
              </a:lnSpc>
              <a:spcBef>
                <a:spcPts val="1200"/>
              </a:spcBef>
              <a:spcAft>
                <a:spcPts val="0"/>
              </a:spcAft>
              <a:buClr>
                <a:srgbClr val="D34817">
                  <a:lumMod val="75000"/>
                </a:srgbClr>
              </a:buClr>
              <a:buSzPct val="85000"/>
              <a:buFont typeface="Wingdings" pitchFamily="2" charset="2"/>
              <a:buChar char="§"/>
              <a:tabLst/>
              <a:defRPr/>
            </a:pPr>
            <a:r>
              <a:rPr kumimoji="0" lang="en-GB" sz="1900" b="0" i="0" u="none" strike="noStrike" kern="1200" cap="none" spc="0" normalizeH="0" baseline="0" noProof="0" dirty="0" smtClean="0">
                <a:ln>
                  <a:noFill/>
                </a:ln>
                <a:solidFill>
                  <a:prstClr val="black"/>
                </a:solidFill>
                <a:effectLst/>
                <a:uLnTx/>
                <a:uFillTx/>
                <a:latin typeface="Rockwell" panose="02060603020205020403"/>
                <a:ea typeface="+mn-ea"/>
                <a:cs typeface="+mn-cs"/>
              </a:rPr>
              <a:t>Now, it is time to look at the extracted features and classify the images based on the presence of these features in them. </a:t>
            </a:r>
          </a:p>
          <a:p>
            <a:endParaRPr lang="en-CA" dirty="0"/>
          </a:p>
        </p:txBody>
      </p:sp>
      <p:sp>
        <p:nvSpPr>
          <p:cNvPr id="4" name="Slide Number Placeholder 3"/>
          <p:cNvSpPr>
            <a:spLocks noGrp="1"/>
          </p:cNvSpPr>
          <p:nvPr>
            <p:ph type="sldNum" sz="quarter" idx="10"/>
          </p:nvPr>
        </p:nvSpPr>
        <p:spPr/>
        <p:txBody>
          <a:bodyPr/>
          <a:lstStyle/>
          <a:p>
            <a:fld id="{579F9FE9-D14B-48D6-9CC9-48A56FE96470}" type="slidenum">
              <a:rPr lang="en-CA" smtClean="0"/>
              <a:t>44</a:t>
            </a:fld>
            <a:endParaRPr lang="en-CA"/>
          </a:p>
        </p:txBody>
      </p:sp>
    </p:spTree>
    <p:extLst>
      <p:ext uri="{BB962C8B-B14F-4D97-AF65-F5344CB8AC3E}">
        <p14:creationId xmlns:p14="http://schemas.microsoft.com/office/powerpoint/2010/main" val="407142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cxzczc</a:t>
            </a:r>
            <a:endParaRPr lang="en-CA" dirty="0"/>
          </a:p>
        </p:txBody>
      </p:sp>
      <p:sp>
        <p:nvSpPr>
          <p:cNvPr id="4" name="Slide Number Placeholder 3"/>
          <p:cNvSpPr>
            <a:spLocks noGrp="1"/>
          </p:cNvSpPr>
          <p:nvPr>
            <p:ph type="sldNum" sz="quarter" idx="10"/>
          </p:nvPr>
        </p:nvSpPr>
        <p:spPr/>
        <p:txBody>
          <a:bodyPr/>
          <a:lstStyle/>
          <a:p>
            <a:fld id="{579F9FE9-D14B-48D6-9CC9-48A56FE96470}" type="slidenum">
              <a:rPr lang="en-CA" smtClean="0"/>
              <a:t>6</a:t>
            </a:fld>
            <a:endParaRPr lang="en-CA"/>
          </a:p>
        </p:txBody>
      </p:sp>
    </p:spTree>
    <p:extLst>
      <p:ext uri="{BB962C8B-B14F-4D97-AF65-F5344CB8AC3E}">
        <p14:creationId xmlns:p14="http://schemas.microsoft.com/office/powerpoint/2010/main" val="1971399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en-GB" dirty="0" smtClean="0"/>
              <a:t>Flattening images means throwing away all the 2D information contained in an image. </a:t>
            </a:r>
          </a:p>
          <a:p>
            <a:pPr marL="628650" lvl="1" indent="-171450">
              <a:buFont typeface="Arial" panose="020B0604020202020204" pitchFamily="34" charset="0"/>
              <a:buChar char="•"/>
            </a:pPr>
            <a:r>
              <a:rPr lang="en-GB" dirty="0" smtClean="0"/>
              <a:t>Treating an input as a simple vector of number with no special structure might work well for 1D signals, like the housing price. But in 2D images, it will lead to information loss because the network doesn’t relate the pixel values to each other when trying to find patterns. </a:t>
            </a:r>
          </a:p>
          <a:p>
            <a:pPr marL="628650" lvl="1" indent="-171450">
              <a:buFont typeface="Arial" panose="020B0604020202020204" pitchFamily="34" charset="0"/>
              <a:buChar char="•"/>
            </a:pPr>
            <a:r>
              <a:rPr lang="en-GB" dirty="0" smtClean="0"/>
              <a:t>MLPs have no knowledge of the fact that these pixel numbers were originally spatially arranged in a grid and that they are connected to each other. </a:t>
            </a:r>
          </a:p>
          <a:p>
            <a:endParaRPr lang="en-CA" dirty="0"/>
          </a:p>
        </p:txBody>
      </p:sp>
      <p:sp>
        <p:nvSpPr>
          <p:cNvPr id="4" name="Slide Number Placeholder 3"/>
          <p:cNvSpPr>
            <a:spLocks noGrp="1"/>
          </p:cNvSpPr>
          <p:nvPr>
            <p:ph type="sldNum" sz="quarter" idx="10"/>
          </p:nvPr>
        </p:nvSpPr>
        <p:spPr/>
        <p:txBody>
          <a:bodyPr/>
          <a:lstStyle/>
          <a:p>
            <a:fld id="{579F9FE9-D14B-48D6-9CC9-48A56FE96470}" type="slidenum">
              <a:rPr lang="en-CA" smtClean="0"/>
              <a:t>18</a:t>
            </a:fld>
            <a:endParaRPr lang="en-CA"/>
          </a:p>
        </p:txBody>
      </p:sp>
    </p:spTree>
    <p:extLst>
      <p:ext uri="{BB962C8B-B14F-4D97-AF65-F5344CB8AC3E}">
        <p14:creationId xmlns:p14="http://schemas.microsoft.com/office/powerpoint/2010/main" val="164736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The MLP will have no idea that these are the shapes of squares because the network didn’t learn the square shape as a feature.</a:t>
            </a:r>
          </a:p>
          <a:p>
            <a:pPr marL="171450" indent="-171450">
              <a:buFont typeface="Arial" panose="020B0604020202020204" pitchFamily="34" charset="0"/>
              <a:buChar char="•"/>
            </a:pPr>
            <a:r>
              <a:rPr lang="en-GB" dirty="0" smtClean="0"/>
              <a:t> Instead, it learned the input nodes that when fired might lead to a square picture. </a:t>
            </a:r>
          </a:p>
          <a:p>
            <a:pPr marL="171450" indent="-171450">
              <a:buFont typeface="Arial" panose="020B0604020202020204" pitchFamily="34" charset="0"/>
              <a:buChar char="•"/>
            </a:pPr>
            <a:r>
              <a:rPr lang="en-GB" dirty="0" smtClean="0"/>
              <a:t>With that said, in order to teach squares to our network we need a lot of square images located everywhere in the image. </a:t>
            </a:r>
          </a:p>
          <a:p>
            <a:pPr marL="171450" indent="-171450">
              <a:buFont typeface="Arial" panose="020B0604020202020204" pitchFamily="34" charset="0"/>
              <a:buChar char="•"/>
            </a:pPr>
            <a:r>
              <a:rPr lang="en-GB" dirty="0" smtClean="0"/>
              <a:t>You can see how this solution won’t scale for complex problems because in order to teach squares to our network we need to feed it images of squares located everywhere in the picture. </a:t>
            </a:r>
            <a:br>
              <a:rPr lang="en-GB" dirty="0" smtClean="0"/>
            </a:br>
            <a:endParaRPr lang="en-CA" dirty="0"/>
          </a:p>
        </p:txBody>
      </p:sp>
      <p:sp>
        <p:nvSpPr>
          <p:cNvPr id="4" name="Slide Number Placeholder 3"/>
          <p:cNvSpPr>
            <a:spLocks noGrp="1"/>
          </p:cNvSpPr>
          <p:nvPr>
            <p:ph type="sldNum" sz="quarter" idx="10"/>
          </p:nvPr>
        </p:nvSpPr>
        <p:spPr/>
        <p:txBody>
          <a:bodyPr/>
          <a:lstStyle/>
          <a:p>
            <a:fld id="{579F9FE9-D14B-48D6-9CC9-48A56FE96470}" type="slidenum">
              <a:rPr lang="en-CA" smtClean="0"/>
              <a:t>19</a:t>
            </a:fld>
            <a:endParaRPr lang="en-CA"/>
          </a:p>
        </p:txBody>
      </p:sp>
    </p:spTree>
    <p:extLst>
      <p:ext uri="{BB962C8B-B14F-4D97-AF65-F5344CB8AC3E}">
        <p14:creationId xmlns:p14="http://schemas.microsoft.com/office/powerpoint/2010/main" val="1017233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182880" algn="l" defTabSz="914400" rtl="0" eaLnBrk="1" fontAlgn="auto" latinLnBrk="0" hangingPunct="1">
              <a:lnSpc>
                <a:spcPct val="90000"/>
              </a:lnSpc>
              <a:spcBef>
                <a:spcPts val="400"/>
              </a:spcBef>
              <a:spcAft>
                <a:spcPts val="200"/>
              </a:spcAft>
              <a:buClr>
                <a:srgbClr val="D34817">
                  <a:lumMod val="75000"/>
                </a:srgbClr>
              </a:buClr>
              <a:buSzPct val="85000"/>
              <a:buFont typeface="Wingdings" pitchFamily="2" charset="2"/>
              <a:buChar char="§"/>
              <a:tabLst/>
              <a:defRPr/>
            </a:pPr>
            <a:r>
              <a:rPr kumimoji="0" lang="en-GB" sz="1800" b="0" i="0" u="none" strike="noStrike" kern="1200" cap="none" spc="0" normalizeH="0" baseline="0" noProof="0" dirty="0" smtClean="0">
                <a:ln>
                  <a:noFill/>
                </a:ln>
                <a:solidFill>
                  <a:prstClr val="black"/>
                </a:solidFill>
                <a:effectLst/>
                <a:uLnTx/>
                <a:uFillTx/>
                <a:latin typeface="Rockwell" panose="02060603020205020403"/>
                <a:ea typeface="+mn-ea"/>
                <a:cs typeface="+mn-cs"/>
              </a:rPr>
              <a:t>MLPs are composed of Dense layers that are fully connected to each other. </a:t>
            </a:r>
          </a:p>
          <a:p>
            <a:pPr marL="457200" marR="0" lvl="1" indent="-182880" algn="l" defTabSz="914400" rtl="0" eaLnBrk="1" fontAlgn="auto" latinLnBrk="0" hangingPunct="1">
              <a:lnSpc>
                <a:spcPct val="90000"/>
              </a:lnSpc>
              <a:spcBef>
                <a:spcPts val="400"/>
              </a:spcBef>
              <a:spcAft>
                <a:spcPts val="200"/>
              </a:spcAft>
              <a:buClr>
                <a:srgbClr val="D34817">
                  <a:lumMod val="75000"/>
                </a:srgbClr>
              </a:buClr>
              <a:buSzPct val="85000"/>
              <a:buFont typeface="Wingdings" pitchFamily="2" charset="2"/>
              <a:buChar char="§"/>
              <a:tabLst/>
              <a:defRPr/>
            </a:pPr>
            <a:r>
              <a:rPr kumimoji="0" lang="en-GB" sz="1800" b="0" i="0" u="none" strike="noStrike" kern="1200" cap="none" spc="0" normalizeH="0" baseline="0" noProof="0" dirty="0" smtClean="0">
                <a:ln>
                  <a:noFill/>
                </a:ln>
                <a:solidFill>
                  <a:prstClr val="black"/>
                </a:solidFill>
                <a:effectLst/>
                <a:uLnTx/>
                <a:uFillTx/>
                <a:latin typeface="Rockwell" panose="02060603020205020403"/>
                <a:ea typeface="+mn-ea"/>
                <a:cs typeface="+mn-cs"/>
              </a:rPr>
              <a:t>Fully connected means that every node in one layer is connected to ALL nodes from the previous layer and all nodes in the next layer. </a:t>
            </a:r>
          </a:p>
          <a:p>
            <a:pPr marL="457200" marR="0" lvl="1" indent="-182880" algn="l" defTabSz="914400" rtl="0" eaLnBrk="1" fontAlgn="auto" latinLnBrk="0" hangingPunct="1">
              <a:lnSpc>
                <a:spcPct val="90000"/>
              </a:lnSpc>
              <a:spcBef>
                <a:spcPts val="400"/>
              </a:spcBef>
              <a:spcAft>
                <a:spcPts val="200"/>
              </a:spcAft>
              <a:buClr>
                <a:srgbClr val="D34817">
                  <a:lumMod val="75000"/>
                </a:srgbClr>
              </a:buClr>
              <a:buSzPct val="85000"/>
              <a:buFont typeface="Wingdings" pitchFamily="2" charset="2"/>
              <a:buChar char="§"/>
              <a:tabLst/>
              <a:defRPr/>
            </a:pPr>
            <a:r>
              <a:rPr kumimoji="0" lang="en-GB" sz="1800" b="0" i="0" u="none" strike="noStrike" kern="1200" cap="none" spc="0" normalizeH="0" baseline="0" noProof="0" dirty="0" smtClean="0">
                <a:ln>
                  <a:noFill/>
                </a:ln>
                <a:solidFill>
                  <a:prstClr val="black"/>
                </a:solidFill>
                <a:effectLst/>
                <a:uLnTx/>
                <a:uFillTx/>
                <a:latin typeface="Rockwell" panose="02060603020205020403"/>
                <a:ea typeface="+mn-ea"/>
                <a:cs typeface="+mn-cs"/>
              </a:rPr>
              <a:t>In this scenario, each neuron will have parameters (weights) to train per each neuron from the previous layer.</a:t>
            </a:r>
          </a:p>
          <a:p>
            <a:pPr marL="457200" marR="0" lvl="1" indent="-182880" algn="l" defTabSz="914400" rtl="0" eaLnBrk="1" fontAlgn="auto" latinLnBrk="0" hangingPunct="1">
              <a:lnSpc>
                <a:spcPct val="90000"/>
              </a:lnSpc>
              <a:spcBef>
                <a:spcPts val="400"/>
              </a:spcBef>
              <a:spcAft>
                <a:spcPts val="200"/>
              </a:spcAft>
              <a:buClr>
                <a:srgbClr val="D34817">
                  <a:lumMod val="75000"/>
                </a:srgbClr>
              </a:buClr>
              <a:buSzPct val="85000"/>
              <a:buFont typeface="Wingdings" pitchFamily="2" charset="2"/>
              <a:buChar char="§"/>
              <a:tabLst/>
              <a:defRPr/>
            </a:pPr>
            <a:r>
              <a:rPr kumimoji="0" lang="en-GB" sz="1800" b="0" i="0" u="none" strike="noStrike" kern="1200" cap="none" spc="0" normalizeH="0" baseline="0" noProof="0" dirty="0" smtClean="0">
                <a:ln>
                  <a:noFill/>
                </a:ln>
                <a:solidFill>
                  <a:prstClr val="black"/>
                </a:solidFill>
                <a:effectLst/>
                <a:uLnTx/>
                <a:uFillTx/>
                <a:latin typeface="Rockwell" panose="02060603020205020403"/>
                <a:ea typeface="+mn-ea"/>
                <a:cs typeface="+mn-cs"/>
              </a:rPr>
              <a:t> While this was not a big problem for the (28*28 images) dataset because the images are really small in size (28x28), but what happens when we are trying to process bigger images? </a:t>
            </a:r>
          </a:p>
          <a:p>
            <a:pPr marL="457200" marR="0" lvl="1" indent="-182880" algn="l" defTabSz="914400" rtl="0" eaLnBrk="1" fontAlgn="auto" latinLnBrk="0" hangingPunct="1">
              <a:lnSpc>
                <a:spcPct val="90000"/>
              </a:lnSpc>
              <a:spcBef>
                <a:spcPts val="400"/>
              </a:spcBef>
              <a:spcAft>
                <a:spcPts val="200"/>
              </a:spcAft>
              <a:buClr>
                <a:srgbClr val="D34817">
                  <a:lumMod val="75000"/>
                </a:srgbClr>
              </a:buClr>
              <a:buSzPct val="85000"/>
              <a:buFont typeface="Wingdings" pitchFamily="2" charset="2"/>
              <a:buChar char="§"/>
              <a:tabLst/>
              <a:defRPr/>
            </a:pPr>
            <a:r>
              <a:rPr kumimoji="0" lang="en-GB" sz="1800" b="0" i="0" u="none" strike="noStrike" kern="1200" cap="none" spc="0" normalizeH="0" baseline="0" noProof="0" dirty="0" smtClean="0">
                <a:ln>
                  <a:noFill/>
                </a:ln>
                <a:solidFill>
                  <a:prstClr val="black"/>
                </a:solidFill>
                <a:effectLst/>
                <a:uLnTx/>
                <a:uFillTx/>
                <a:latin typeface="Rockwell" panose="02060603020205020403"/>
                <a:ea typeface="+mn-ea"/>
                <a:cs typeface="+mn-cs"/>
              </a:rPr>
              <a:t>For example, if we have an image with dimensions = (1,000 x 1,000), it will yield a million parameters for each single node in the first hidden layer. </a:t>
            </a:r>
          </a:p>
          <a:p>
            <a:pPr marL="457200" marR="0" lvl="1" indent="-182880" algn="l" defTabSz="914400" rtl="0" eaLnBrk="1" fontAlgn="auto" latinLnBrk="0" hangingPunct="1">
              <a:lnSpc>
                <a:spcPct val="90000"/>
              </a:lnSpc>
              <a:spcBef>
                <a:spcPts val="400"/>
              </a:spcBef>
              <a:spcAft>
                <a:spcPts val="200"/>
              </a:spcAft>
              <a:buClr>
                <a:srgbClr val="D34817">
                  <a:lumMod val="75000"/>
                </a:srgbClr>
              </a:buClr>
              <a:buSzPct val="85000"/>
              <a:buFont typeface="Wingdings" pitchFamily="2" charset="2"/>
              <a:buChar char="§"/>
              <a:tabLst/>
              <a:defRPr/>
            </a:pPr>
            <a:r>
              <a:rPr kumimoji="0" lang="en-GB" sz="1800" b="0" i="0" u="none" strike="noStrike" kern="1200" cap="none" spc="0" normalizeH="0" baseline="0" noProof="0" dirty="0" smtClean="0">
                <a:ln>
                  <a:noFill/>
                </a:ln>
                <a:solidFill>
                  <a:prstClr val="black"/>
                </a:solidFill>
                <a:effectLst/>
                <a:uLnTx/>
                <a:uFillTx/>
                <a:latin typeface="Rockwell" panose="02060603020205020403"/>
                <a:ea typeface="+mn-ea"/>
                <a:cs typeface="+mn-cs"/>
              </a:rPr>
              <a:t>So if the first hidden layer has 1,000 neurons, this will yield a 1 billion parameters in such a small network. </a:t>
            </a:r>
          </a:p>
          <a:p>
            <a:pPr marL="457200" marR="0" lvl="1" indent="-182880" algn="l" defTabSz="914400" rtl="0" eaLnBrk="1" fontAlgn="auto" latinLnBrk="0" hangingPunct="1">
              <a:lnSpc>
                <a:spcPct val="90000"/>
              </a:lnSpc>
              <a:spcBef>
                <a:spcPts val="400"/>
              </a:spcBef>
              <a:spcAft>
                <a:spcPts val="200"/>
              </a:spcAft>
              <a:buClr>
                <a:srgbClr val="D34817">
                  <a:lumMod val="75000"/>
                </a:srgbClr>
              </a:buClr>
              <a:buSzPct val="85000"/>
              <a:buFont typeface="Wingdings" pitchFamily="2" charset="2"/>
              <a:buChar char="§"/>
              <a:tabLst/>
              <a:defRPr/>
            </a:pPr>
            <a:r>
              <a:rPr kumimoji="0" lang="en-GB" sz="1800" b="0" i="0" u="none" strike="noStrike" kern="1200" cap="none" spc="0" normalizeH="0" baseline="0" noProof="0" dirty="0" smtClean="0">
                <a:ln>
                  <a:noFill/>
                </a:ln>
                <a:solidFill>
                  <a:prstClr val="black"/>
                </a:solidFill>
                <a:effectLst/>
                <a:uLnTx/>
                <a:uFillTx/>
                <a:latin typeface="Rockwell" panose="02060603020205020403"/>
                <a:ea typeface="+mn-ea"/>
                <a:cs typeface="+mn-cs"/>
              </a:rPr>
              <a:t>You can imagine the computational complexity to optimize 1 billion parameters after only the first layer. </a:t>
            </a:r>
          </a:p>
          <a:p>
            <a:pPr marL="457200" marR="0" lvl="1" indent="-182880" algn="l" defTabSz="914400" rtl="0" eaLnBrk="1" fontAlgn="auto" latinLnBrk="0" hangingPunct="1">
              <a:lnSpc>
                <a:spcPct val="90000"/>
              </a:lnSpc>
              <a:spcBef>
                <a:spcPts val="400"/>
              </a:spcBef>
              <a:spcAft>
                <a:spcPts val="200"/>
              </a:spcAft>
              <a:buClr>
                <a:srgbClr val="D34817">
                  <a:lumMod val="75000"/>
                </a:srgbClr>
              </a:buClr>
              <a:buSzPct val="85000"/>
              <a:buFont typeface="Wingdings" pitchFamily="2" charset="2"/>
              <a:buChar char="§"/>
              <a:tabLst/>
              <a:defRPr/>
            </a:pPr>
            <a:r>
              <a:rPr kumimoji="0" lang="en-GB" sz="1800" b="0" i="0" u="none" strike="noStrike" kern="1200" cap="none" spc="0" normalizeH="0" baseline="0" noProof="0" dirty="0" smtClean="0">
                <a:ln>
                  <a:noFill/>
                </a:ln>
                <a:solidFill>
                  <a:prstClr val="black"/>
                </a:solidFill>
                <a:effectLst/>
                <a:uLnTx/>
                <a:uFillTx/>
                <a:latin typeface="Rockwell" panose="02060603020205020403"/>
                <a:ea typeface="+mn-ea"/>
                <a:cs typeface="+mn-cs"/>
              </a:rPr>
              <a:t>This number will drastically increase when we have tens or hundreds of layers. This could get out of control pretty fast and will not scale. </a:t>
            </a:r>
          </a:p>
          <a:p>
            <a:endParaRPr lang="en-CA" dirty="0"/>
          </a:p>
        </p:txBody>
      </p:sp>
      <p:sp>
        <p:nvSpPr>
          <p:cNvPr id="4" name="Slide Number Placeholder 3"/>
          <p:cNvSpPr>
            <a:spLocks noGrp="1"/>
          </p:cNvSpPr>
          <p:nvPr>
            <p:ph type="sldNum" sz="quarter" idx="10"/>
          </p:nvPr>
        </p:nvSpPr>
        <p:spPr/>
        <p:txBody>
          <a:bodyPr/>
          <a:lstStyle/>
          <a:p>
            <a:fld id="{579F9FE9-D14B-48D6-9CC9-48A56FE96470}" type="slidenum">
              <a:rPr lang="en-CA" smtClean="0"/>
              <a:t>21</a:t>
            </a:fld>
            <a:endParaRPr lang="en-CA"/>
          </a:p>
        </p:txBody>
      </p:sp>
    </p:spTree>
    <p:extLst>
      <p:ext uri="{BB962C8B-B14F-4D97-AF65-F5344CB8AC3E}">
        <p14:creationId xmlns:p14="http://schemas.microsoft.com/office/powerpoint/2010/main" val="3144736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marR="0" lvl="0" indent="-182880" algn="l" defTabSz="914400" rtl="0" eaLnBrk="1" fontAlgn="auto" latinLnBrk="0" hangingPunct="1">
              <a:lnSpc>
                <a:spcPct val="90000"/>
              </a:lnSpc>
              <a:spcBef>
                <a:spcPts val="1200"/>
              </a:spcBef>
              <a:spcAft>
                <a:spcPts val="0"/>
              </a:spcAft>
              <a:buClr>
                <a:srgbClr val="D34817">
                  <a:lumMod val="75000"/>
                </a:srgbClr>
              </a:buClr>
              <a:buSzPct val="85000"/>
              <a:buFont typeface="Wingdings" pitchFamily="2" charset="2"/>
              <a:buChar char="§"/>
              <a:tabLst/>
              <a:defRPr/>
            </a:pPr>
            <a:r>
              <a:rPr kumimoji="0" lang="en-GB" sz="1600" b="0" i="0" u="none" strike="noStrike" kern="1200" cap="none" spc="0" normalizeH="0" baseline="0" noProof="0" dirty="0" smtClean="0">
                <a:ln>
                  <a:noFill/>
                </a:ln>
                <a:solidFill>
                  <a:prstClr val="black"/>
                </a:solidFill>
                <a:effectLst/>
                <a:uLnTx/>
                <a:uFillTx/>
                <a:latin typeface="Rockwell" panose="02060603020205020403"/>
                <a:ea typeface="+mn-ea"/>
                <a:cs typeface="+mn-cs"/>
              </a:rPr>
              <a:t>The first layer of convolutions learns some basic features (edges and lines), then the next layer will learn features that are a little more complex (circles, squares, </a:t>
            </a:r>
            <a:r>
              <a:rPr kumimoji="0" lang="en-GB" sz="1600" b="0" i="0" u="none" strike="noStrike" kern="1200" cap="none" spc="0" normalizeH="0" baseline="0" noProof="0" dirty="0" err="1" smtClean="0">
                <a:ln>
                  <a:noFill/>
                </a:ln>
                <a:solidFill>
                  <a:prstClr val="black"/>
                </a:solidFill>
                <a:effectLst/>
                <a:uLnTx/>
                <a:uFillTx/>
                <a:latin typeface="Rockwell" panose="02060603020205020403"/>
                <a:ea typeface="+mn-ea"/>
                <a:cs typeface="+mn-cs"/>
              </a:rPr>
              <a:t>etc</a:t>
            </a:r>
            <a:r>
              <a:rPr kumimoji="0" lang="en-GB" sz="1600" b="0" i="0" u="none" strike="noStrike" kern="1200" cap="none" spc="0" normalizeH="0" baseline="0" noProof="0" dirty="0" smtClean="0">
                <a:ln>
                  <a:noFill/>
                </a:ln>
                <a:solidFill>
                  <a:prstClr val="black"/>
                </a:solidFill>
                <a:effectLst/>
                <a:uLnTx/>
                <a:uFillTx/>
                <a:latin typeface="Rockwell" panose="02060603020205020403"/>
                <a:ea typeface="+mn-ea"/>
                <a:cs typeface="+mn-cs"/>
              </a:rPr>
              <a:t>), and then the following layer will find even more complex features (like parts of the face, car wheel, dog whiskers, etc.) and so on. </a:t>
            </a:r>
          </a:p>
          <a:p>
            <a:pPr marL="182880" marR="0" lvl="0" indent="-182880" algn="l" defTabSz="914400" rtl="0" eaLnBrk="1" fontAlgn="auto" latinLnBrk="0" hangingPunct="1">
              <a:lnSpc>
                <a:spcPct val="90000"/>
              </a:lnSpc>
              <a:spcBef>
                <a:spcPts val="1200"/>
              </a:spcBef>
              <a:spcAft>
                <a:spcPts val="0"/>
              </a:spcAft>
              <a:buClr>
                <a:srgbClr val="D34817">
                  <a:lumMod val="75000"/>
                </a:srgbClr>
              </a:buClr>
              <a:buSzPct val="85000"/>
              <a:buFont typeface="Wingdings" pitchFamily="2" charset="2"/>
              <a:buChar char="§"/>
              <a:tabLst/>
              <a:defRPr/>
            </a:pPr>
            <a:r>
              <a:rPr kumimoji="0" lang="en-GB" sz="1600" b="0" i="0" u="none" strike="noStrike" kern="1200" cap="none" spc="0" normalizeH="0" baseline="0" noProof="0" dirty="0" smtClean="0">
                <a:ln>
                  <a:noFill/>
                </a:ln>
                <a:solidFill>
                  <a:prstClr val="black"/>
                </a:solidFill>
                <a:effectLst/>
                <a:uLnTx/>
                <a:uFillTx/>
                <a:latin typeface="Rockwell" panose="02060603020205020403"/>
                <a:ea typeface="+mn-ea"/>
                <a:cs typeface="+mn-cs"/>
              </a:rPr>
              <a:t>the CNN architecture will follow the same pattern we started with neural networks: we will stack neurons in hidden layers on top of each other, we will have weights that will be randomly initiated and learned during the network training, we will apply activation functions, calculate error (</a:t>
            </a:r>
            <a:r>
              <a:rPr kumimoji="0" lang="en-GB" sz="1600" b="0" i="1" u="none" strike="noStrike" kern="1200" cap="none" spc="0" normalizeH="0" baseline="0" noProof="0" dirty="0" smtClean="0">
                <a:ln>
                  <a:noFill/>
                </a:ln>
                <a:solidFill>
                  <a:prstClr val="black"/>
                </a:solidFill>
                <a:effectLst/>
                <a:uLnTx/>
                <a:uFillTx/>
                <a:latin typeface="Rockwell" panose="02060603020205020403"/>
                <a:ea typeface="+mn-ea"/>
                <a:cs typeface="+mn-cs"/>
              </a:rPr>
              <a:t>y - ŷ</a:t>
            </a:r>
            <a:r>
              <a:rPr kumimoji="0" lang="en-GB" sz="1600" b="0" i="0" u="none" strike="noStrike" kern="1200" cap="none" spc="0" normalizeH="0" baseline="0" noProof="0" dirty="0" smtClean="0">
                <a:ln>
                  <a:noFill/>
                </a:ln>
                <a:solidFill>
                  <a:prstClr val="black"/>
                </a:solidFill>
                <a:effectLst/>
                <a:uLnTx/>
                <a:uFillTx/>
                <a:latin typeface="Rockwell" panose="02060603020205020403"/>
                <a:ea typeface="+mn-ea"/>
                <a:cs typeface="+mn-cs"/>
              </a:rPr>
              <a:t>) then back propagate the error to update the weights. </a:t>
            </a:r>
          </a:p>
          <a:p>
            <a:endParaRPr lang="en-CA" dirty="0"/>
          </a:p>
        </p:txBody>
      </p:sp>
      <p:sp>
        <p:nvSpPr>
          <p:cNvPr id="4" name="Slide Number Placeholder 3"/>
          <p:cNvSpPr>
            <a:spLocks noGrp="1"/>
          </p:cNvSpPr>
          <p:nvPr>
            <p:ph type="sldNum" sz="quarter" idx="10"/>
          </p:nvPr>
        </p:nvSpPr>
        <p:spPr/>
        <p:txBody>
          <a:bodyPr/>
          <a:lstStyle/>
          <a:p>
            <a:fld id="{579F9FE9-D14B-48D6-9CC9-48A56FE96470}" type="slidenum">
              <a:rPr lang="en-CA" smtClean="0"/>
              <a:t>23</a:t>
            </a:fld>
            <a:endParaRPr lang="en-CA"/>
          </a:p>
        </p:txBody>
      </p:sp>
    </p:spTree>
    <p:extLst>
      <p:ext uri="{BB962C8B-B14F-4D97-AF65-F5344CB8AC3E}">
        <p14:creationId xmlns:p14="http://schemas.microsoft.com/office/powerpoint/2010/main" val="189697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marR="0" lvl="0" indent="-182880" algn="l" defTabSz="914400" rtl="0" eaLnBrk="1" fontAlgn="auto" latinLnBrk="0" hangingPunct="1">
              <a:lnSpc>
                <a:spcPct val="90000"/>
              </a:lnSpc>
              <a:spcBef>
                <a:spcPts val="1200"/>
              </a:spcBef>
              <a:spcAft>
                <a:spcPts val="0"/>
              </a:spcAft>
              <a:buClr>
                <a:srgbClr val="D34817">
                  <a:lumMod val="75000"/>
                </a:srgbClr>
              </a:buClr>
              <a:buSzPct val="85000"/>
              <a:buFont typeface="Wingdings" pitchFamily="2" charset="2"/>
              <a:buChar char="§"/>
              <a:tabLst/>
              <a:defRPr/>
            </a:pPr>
            <a:r>
              <a:rPr kumimoji="0" lang="en-GB" sz="2000" b="0" i="0" u="none" strike="noStrike" kern="1200" cap="none" spc="0" normalizeH="0" baseline="0" noProof="0" dirty="0" smtClean="0">
                <a:ln>
                  <a:noFill/>
                </a:ln>
                <a:solidFill>
                  <a:prstClr val="black"/>
                </a:solidFill>
                <a:effectLst/>
                <a:uLnTx/>
                <a:uFillTx/>
                <a:latin typeface="Rockwell" panose="02060603020205020403"/>
                <a:ea typeface="+mn-ea"/>
                <a:cs typeface="+mn-cs"/>
              </a:rPr>
              <a:t>For example, an image of the digit “3” is one image (so depth = 1) will be broken into smaller images that contain specific features of the digit 3.</a:t>
            </a:r>
          </a:p>
          <a:p>
            <a:pPr marL="182880" marR="0" lvl="0" indent="-182880" algn="l" defTabSz="914400" rtl="0" eaLnBrk="1" fontAlgn="auto" latinLnBrk="0" hangingPunct="1">
              <a:lnSpc>
                <a:spcPct val="90000"/>
              </a:lnSpc>
              <a:spcBef>
                <a:spcPts val="1200"/>
              </a:spcBef>
              <a:spcAft>
                <a:spcPts val="0"/>
              </a:spcAft>
              <a:buClr>
                <a:srgbClr val="D34817">
                  <a:lumMod val="75000"/>
                </a:srgbClr>
              </a:buClr>
              <a:buSzPct val="85000"/>
              <a:buFont typeface="Wingdings" pitchFamily="2" charset="2"/>
              <a:buChar char="§"/>
              <a:tabLst/>
              <a:defRPr/>
            </a:pPr>
            <a:r>
              <a:rPr kumimoji="0" lang="en-GB" sz="2000" b="0" i="0" u="none" strike="noStrike" kern="1200" cap="none" spc="0" normalizeH="0" baseline="0" noProof="0" dirty="0" smtClean="0">
                <a:ln>
                  <a:noFill/>
                </a:ln>
                <a:solidFill>
                  <a:prstClr val="black"/>
                </a:solidFill>
                <a:effectLst/>
                <a:uLnTx/>
                <a:uFillTx/>
                <a:latin typeface="Rockwell" panose="02060603020205020403"/>
                <a:ea typeface="+mn-ea"/>
                <a:cs typeface="+mn-cs"/>
              </a:rPr>
              <a:t>If it is broken into 4 features, then the depth = 4. So, as the image passes through the CNN layers, it shrinks in dimensions and the layer gets deeper because it contains more “images” of small features.</a:t>
            </a:r>
          </a:p>
          <a:p>
            <a:pPr marL="182880" marR="0" lvl="0" indent="-182880" algn="l" defTabSz="914400" rtl="0" eaLnBrk="1" fontAlgn="auto" latinLnBrk="0" hangingPunct="1">
              <a:lnSpc>
                <a:spcPct val="90000"/>
              </a:lnSpc>
              <a:spcBef>
                <a:spcPts val="1200"/>
              </a:spcBef>
              <a:spcAft>
                <a:spcPts val="0"/>
              </a:spcAft>
              <a:buClr>
                <a:srgbClr val="D34817">
                  <a:lumMod val="75000"/>
                </a:srgbClr>
              </a:buClr>
              <a:buSzPct val="85000"/>
              <a:buFont typeface="Wingdings" pitchFamily="2" charset="2"/>
              <a:buChar char="§"/>
              <a:tabLst/>
              <a:defRPr/>
            </a:pPr>
            <a:r>
              <a:rPr lang="en-GB" sz="2000" dirty="0" smtClean="0"/>
              <a:t>After feature extraction is complete, we add fully connected layers (regular MLP) to look at the features vector and say: “the first feature (top) has what looks like an edge, this could be 3, or 7, or maybe an ugly two? I’m not sure, let’s look at the second feature. Hmm, this is definitely not a 7 because it has a curve” and so on until it is confident that this is an image of 3. </a:t>
            </a:r>
          </a:p>
          <a:p>
            <a:pPr marL="182880" marR="0" lvl="0" indent="-182880" algn="l" defTabSz="914400" rtl="0" eaLnBrk="1" fontAlgn="auto" latinLnBrk="0" hangingPunct="1">
              <a:lnSpc>
                <a:spcPct val="90000"/>
              </a:lnSpc>
              <a:spcBef>
                <a:spcPts val="1200"/>
              </a:spcBef>
              <a:spcAft>
                <a:spcPts val="0"/>
              </a:spcAft>
              <a:buClr>
                <a:srgbClr val="D34817">
                  <a:lumMod val="75000"/>
                </a:srgbClr>
              </a:buClr>
              <a:buSzPct val="85000"/>
              <a:buFont typeface="Wingdings" pitchFamily="2" charset="2"/>
              <a:buChar char="§"/>
              <a:tabLst/>
              <a:defRPr/>
            </a:pPr>
            <a:endParaRPr kumimoji="0" lang="en-GB" sz="2000" b="0" i="0" u="none" strike="noStrike" kern="1200" cap="none" spc="0" normalizeH="0" baseline="0" noProof="0" dirty="0" smtClean="0">
              <a:ln>
                <a:noFill/>
              </a:ln>
              <a:solidFill>
                <a:prstClr val="black"/>
              </a:solidFill>
              <a:effectLst/>
              <a:uLnTx/>
              <a:uFillTx/>
              <a:latin typeface="Rockwell" panose="02060603020205020403"/>
              <a:ea typeface="+mn-ea"/>
              <a:cs typeface="+mn-cs"/>
            </a:endParaRPr>
          </a:p>
          <a:p>
            <a:endParaRPr lang="en-CA" dirty="0"/>
          </a:p>
        </p:txBody>
      </p:sp>
      <p:sp>
        <p:nvSpPr>
          <p:cNvPr id="4" name="Slide Number Placeholder 3"/>
          <p:cNvSpPr>
            <a:spLocks noGrp="1"/>
          </p:cNvSpPr>
          <p:nvPr>
            <p:ph type="sldNum" sz="quarter" idx="10"/>
          </p:nvPr>
        </p:nvSpPr>
        <p:spPr/>
        <p:txBody>
          <a:bodyPr/>
          <a:lstStyle/>
          <a:p>
            <a:fld id="{579F9FE9-D14B-48D6-9CC9-48A56FE96470}" type="slidenum">
              <a:rPr lang="en-CA" smtClean="0"/>
              <a:t>24</a:t>
            </a:fld>
            <a:endParaRPr lang="en-CA"/>
          </a:p>
        </p:txBody>
      </p:sp>
    </p:spTree>
    <p:extLst>
      <p:ext uri="{BB962C8B-B14F-4D97-AF65-F5344CB8AC3E}">
        <p14:creationId xmlns:p14="http://schemas.microsoft.com/office/powerpoint/2010/main" val="1997827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182880" algn="l" defTabSz="914400" rtl="0" eaLnBrk="1" fontAlgn="auto" latinLnBrk="0" hangingPunct="1">
              <a:lnSpc>
                <a:spcPct val="90000"/>
              </a:lnSpc>
              <a:spcBef>
                <a:spcPts val="400"/>
              </a:spcBef>
              <a:spcAft>
                <a:spcPts val="200"/>
              </a:spcAft>
              <a:buClr>
                <a:srgbClr val="D34817">
                  <a:lumMod val="75000"/>
                </a:srgbClr>
              </a:buClr>
              <a:buSzPct val="85000"/>
              <a:buFont typeface="Wingdings" pitchFamily="2" charset="2"/>
              <a:buChar char="§"/>
              <a:tabLst/>
              <a:defRPr/>
            </a:pPr>
            <a:r>
              <a:rPr kumimoji="0" lang="en-GB" sz="1800" b="0" i="0" u="none" strike="noStrike" kern="1200" cap="none" spc="0" normalizeH="0" baseline="0" noProof="0" dirty="0" smtClean="0">
                <a:ln>
                  <a:noFill/>
                </a:ln>
                <a:solidFill>
                  <a:prstClr val="black"/>
                </a:solidFill>
                <a:effectLst/>
                <a:uLnTx/>
                <a:uFillTx/>
                <a:latin typeface="Rockwell" panose="02060603020205020403"/>
                <a:ea typeface="+mn-ea"/>
                <a:cs typeface="+mn-cs"/>
              </a:rPr>
              <a:t> The feature learning process happens step-by-step after each hidden layer.</a:t>
            </a:r>
          </a:p>
          <a:p>
            <a:pPr marL="731520" marR="0" lvl="2" indent="-182880" algn="l" defTabSz="914400" rtl="0" eaLnBrk="1" fontAlgn="auto" latinLnBrk="0" hangingPunct="1">
              <a:lnSpc>
                <a:spcPct val="90000"/>
              </a:lnSpc>
              <a:spcBef>
                <a:spcPts val="400"/>
              </a:spcBef>
              <a:spcAft>
                <a:spcPts val="200"/>
              </a:spcAft>
              <a:buClr>
                <a:srgbClr val="D34817">
                  <a:lumMod val="75000"/>
                </a:srgbClr>
              </a:buClr>
              <a:buSzPct val="85000"/>
              <a:buFont typeface="Wingdings" pitchFamily="2" charset="2"/>
              <a:buChar char="§"/>
              <a:tabLst/>
              <a:defRPr/>
            </a:pPr>
            <a:r>
              <a:rPr kumimoji="0" lang="en-GB" sz="1600" b="0" i="0" u="none" strike="noStrike" kern="1200" cap="none" spc="0" normalizeH="0" baseline="0" noProof="0" dirty="0" smtClean="0">
                <a:ln>
                  <a:noFill/>
                </a:ln>
                <a:solidFill>
                  <a:prstClr val="black"/>
                </a:solidFill>
                <a:effectLst/>
                <a:uLnTx/>
                <a:uFillTx/>
                <a:latin typeface="Rockwell" panose="02060603020205020403"/>
                <a:ea typeface="+mn-ea"/>
                <a:cs typeface="+mn-cs"/>
              </a:rPr>
              <a:t> So, the first layer usually learns very basic features like lines and edges, </a:t>
            </a:r>
          </a:p>
          <a:p>
            <a:pPr marL="731520" marR="0" lvl="2" indent="-182880" algn="l" defTabSz="914400" rtl="0" eaLnBrk="1" fontAlgn="auto" latinLnBrk="0" hangingPunct="1">
              <a:lnSpc>
                <a:spcPct val="90000"/>
              </a:lnSpc>
              <a:spcBef>
                <a:spcPts val="400"/>
              </a:spcBef>
              <a:spcAft>
                <a:spcPts val="200"/>
              </a:spcAft>
              <a:buClr>
                <a:srgbClr val="D34817">
                  <a:lumMod val="75000"/>
                </a:srgbClr>
              </a:buClr>
              <a:buSzPct val="85000"/>
              <a:buFont typeface="Wingdings" pitchFamily="2" charset="2"/>
              <a:buChar char="§"/>
              <a:tabLst/>
              <a:defRPr/>
            </a:pPr>
            <a:r>
              <a:rPr kumimoji="0" lang="en-GB" sz="1600" b="0" i="0" u="none" strike="noStrike" kern="1200" cap="none" spc="0" normalizeH="0" baseline="0" noProof="0" dirty="0" smtClean="0">
                <a:ln>
                  <a:noFill/>
                </a:ln>
                <a:solidFill>
                  <a:prstClr val="black"/>
                </a:solidFill>
                <a:effectLst/>
                <a:uLnTx/>
                <a:uFillTx/>
                <a:latin typeface="Rockwell" panose="02060603020205020403"/>
                <a:ea typeface="+mn-ea"/>
                <a:cs typeface="+mn-cs"/>
              </a:rPr>
              <a:t>then the second will assemble those lines together to be able to recognize shapes, corners and circles. </a:t>
            </a:r>
          </a:p>
          <a:p>
            <a:pPr marL="731520" marR="0" lvl="2" indent="-182880" algn="l" defTabSz="914400" rtl="0" eaLnBrk="1" fontAlgn="auto" latinLnBrk="0" hangingPunct="1">
              <a:lnSpc>
                <a:spcPct val="90000"/>
              </a:lnSpc>
              <a:spcBef>
                <a:spcPts val="400"/>
              </a:spcBef>
              <a:spcAft>
                <a:spcPts val="200"/>
              </a:spcAft>
              <a:buClr>
                <a:srgbClr val="D34817">
                  <a:lumMod val="75000"/>
                </a:srgbClr>
              </a:buClr>
              <a:buSzPct val="85000"/>
              <a:buFont typeface="Wingdings" pitchFamily="2" charset="2"/>
              <a:buChar char="§"/>
              <a:tabLst/>
              <a:defRPr/>
            </a:pPr>
            <a:r>
              <a:rPr kumimoji="0" lang="en-GB" sz="1600" b="0" i="0" u="none" strike="noStrike" kern="1200" cap="none" spc="0" normalizeH="0" baseline="0" noProof="0" dirty="0" smtClean="0">
                <a:ln>
                  <a:noFill/>
                </a:ln>
                <a:solidFill>
                  <a:prstClr val="black"/>
                </a:solidFill>
                <a:effectLst/>
                <a:uLnTx/>
                <a:uFillTx/>
                <a:latin typeface="Rockwell" panose="02060603020205020403"/>
                <a:ea typeface="+mn-ea"/>
                <a:cs typeface="+mn-cs"/>
              </a:rPr>
              <a:t>Then in the deeper layers of the network, it learns more complex shapes such as human hands, eyes, ears, etc. </a:t>
            </a:r>
          </a:p>
          <a:p>
            <a:pPr marL="731520" marR="0" lvl="2" indent="-182880" algn="l" defTabSz="914400" rtl="0" eaLnBrk="1" fontAlgn="auto" latinLnBrk="0" hangingPunct="1">
              <a:lnSpc>
                <a:spcPct val="90000"/>
              </a:lnSpc>
              <a:spcBef>
                <a:spcPts val="400"/>
              </a:spcBef>
              <a:spcAft>
                <a:spcPts val="200"/>
              </a:spcAft>
              <a:buClr>
                <a:srgbClr val="D34817">
                  <a:lumMod val="75000"/>
                </a:srgbClr>
              </a:buClr>
              <a:buSzPct val="85000"/>
              <a:buFont typeface="Wingdings" pitchFamily="2" charset="2"/>
              <a:buChar char="§"/>
              <a:tabLst/>
              <a:defRPr/>
            </a:pPr>
            <a:r>
              <a:rPr kumimoji="0" lang="en-GB" sz="1600" b="0" i="0" u="none" strike="noStrike" kern="1200" cap="none" spc="0" normalizeH="0" baseline="0" noProof="0" dirty="0" smtClean="0">
                <a:ln>
                  <a:noFill/>
                </a:ln>
                <a:solidFill>
                  <a:prstClr val="black"/>
                </a:solidFill>
                <a:effectLst/>
                <a:uLnTx/>
                <a:uFillTx/>
                <a:latin typeface="Rockwell" panose="02060603020205020403"/>
                <a:ea typeface="+mn-ea"/>
                <a:cs typeface="+mn-cs"/>
              </a:rPr>
              <a:t>For example, here is a simplified version of how CNNs learn faces: </a:t>
            </a:r>
            <a:endParaRPr lang="en-CA" dirty="0"/>
          </a:p>
        </p:txBody>
      </p:sp>
      <p:sp>
        <p:nvSpPr>
          <p:cNvPr id="4" name="Slide Number Placeholder 3"/>
          <p:cNvSpPr>
            <a:spLocks noGrp="1"/>
          </p:cNvSpPr>
          <p:nvPr>
            <p:ph type="sldNum" sz="quarter" idx="10"/>
          </p:nvPr>
        </p:nvSpPr>
        <p:spPr/>
        <p:txBody>
          <a:bodyPr/>
          <a:lstStyle/>
          <a:p>
            <a:fld id="{579F9FE9-D14B-48D6-9CC9-48A56FE96470}" type="slidenum">
              <a:rPr lang="en-CA" smtClean="0"/>
              <a:t>25</a:t>
            </a:fld>
            <a:endParaRPr lang="en-CA"/>
          </a:p>
        </p:txBody>
      </p:sp>
    </p:spTree>
    <p:extLst>
      <p:ext uri="{BB962C8B-B14F-4D97-AF65-F5344CB8AC3E}">
        <p14:creationId xmlns:p14="http://schemas.microsoft.com/office/powerpoint/2010/main" val="2448040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marR="0" lvl="0" indent="-182880" algn="l" defTabSz="914400" rtl="0" eaLnBrk="1" fontAlgn="auto" latinLnBrk="0" hangingPunct="1">
              <a:lnSpc>
                <a:spcPct val="90000"/>
              </a:lnSpc>
              <a:spcBef>
                <a:spcPts val="1200"/>
              </a:spcBef>
              <a:spcAft>
                <a:spcPts val="0"/>
              </a:spcAft>
              <a:buClr>
                <a:srgbClr val="D34817">
                  <a:lumMod val="75000"/>
                </a:srgbClr>
              </a:buClr>
              <a:buSzPct val="85000"/>
              <a:buFont typeface="Wingdings" pitchFamily="2" charset="2"/>
              <a:buChar char="§"/>
              <a:tabLst/>
              <a:defRPr/>
            </a:pPr>
            <a:r>
              <a:rPr kumimoji="0" lang="en-GB" sz="2000" b="0" i="0" u="none" strike="noStrike" kern="1200" cap="none" spc="0" normalizeH="0" baseline="0" noProof="0" dirty="0" smtClean="0">
                <a:ln>
                  <a:noFill/>
                </a:ln>
                <a:solidFill>
                  <a:prstClr val="black"/>
                </a:solidFill>
                <a:effectLst/>
                <a:uLnTx/>
                <a:uFillTx/>
                <a:latin typeface="Rockwell" panose="02060603020205020403"/>
                <a:ea typeface="+mn-ea"/>
                <a:cs typeface="+mn-cs"/>
              </a:rPr>
              <a:t>The small 3x3 matrix in the middle </a:t>
            </a:r>
            <a:r>
              <a:rPr kumimoji="0" lang="en-GB" sz="2000" b="0" i="1" u="none" strike="noStrike" kern="1200" cap="none" spc="0" normalizeH="0" baseline="0" noProof="0" dirty="0" smtClean="0">
                <a:ln>
                  <a:noFill/>
                </a:ln>
                <a:solidFill>
                  <a:prstClr val="black"/>
                </a:solidFill>
                <a:effectLst/>
                <a:uLnTx/>
                <a:uFillTx/>
                <a:latin typeface="Rockwell" panose="02060603020205020403"/>
                <a:ea typeface="+mn-ea"/>
                <a:cs typeface="+mn-cs"/>
              </a:rPr>
              <a:t>is </a:t>
            </a:r>
            <a:r>
              <a:rPr kumimoji="0" lang="en-GB" sz="2000" b="0" i="0" u="none" strike="noStrike" kern="1200" cap="none" spc="0" normalizeH="0" baseline="0" noProof="0" dirty="0" smtClean="0">
                <a:ln>
                  <a:noFill/>
                </a:ln>
                <a:solidFill>
                  <a:prstClr val="black"/>
                </a:solidFill>
                <a:effectLst/>
                <a:uLnTx/>
                <a:uFillTx/>
                <a:latin typeface="Rockwell" panose="02060603020205020403"/>
                <a:ea typeface="+mn-ea"/>
                <a:cs typeface="+mn-cs"/>
              </a:rPr>
              <a:t>the convolution filter. They are also called </a:t>
            </a:r>
            <a:r>
              <a:rPr kumimoji="0" lang="en-GB" sz="2000" b="0" i="1" u="none" strike="noStrike" kern="1200" cap="none" spc="0" normalizeH="0" baseline="0" noProof="0" dirty="0" smtClean="0">
                <a:ln>
                  <a:noFill/>
                </a:ln>
                <a:solidFill>
                  <a:prstClr val="black"/>
                </a:solidFill>
                <a:effectLst/>
                <a:uLnTx/>
                <a:uFillTx/>
                <a:latin typeface="Rockwell" panose="02060603020205020403"/>
                <a:ea typeface="+mn-ea"/>
                <a:cs typeface="+mn-cs"/>
              </a:rPr>
              <a:t>Kernels.</a:t>
            </a:r>
            <a:r>
              <a:rPr kumimoji="0" lang="en-GB" sz="2000" b="0" i="0" u="none" strike="noStrike" kern="1200" cap="none" spc="0" normalizeH="0" baseline="0" noProof="0" dirty="0" smtClean="0">
                <a:ln>
                  <a:noFill/>
                </a:ln>
                <a:solidFill>
                  <a:prstClr val="black"/>
                </a:solidFill>
                <a:effectLst/>
                <a:uLnTx/>
                <a:uFillTx/>
                <a:latin typeface="Rockwell" panose="02060603020205020403"/>
                <a:ea typeface="+mn-ea"/>
                <a:cs typeface="+mn-cs"/>
              </a:rPr>
              <a:t> </a:t>
            </a:r>
          </a:p>
          <a:p>
            <a:pPr marL="182880" marR="0" lvl="0" indent="-182880" algn="l" defTabSz="914400" rtl="0" eaLnBrk="1" fontAlgn="auto" latinLnBrk="0" hangingPunct="1">
              <a:lnSpc>
                <a:spcPct val="90000"/>
              </a:lnSpc>
              <a:spcBef>
                <a:spcPts val="1200"/>
              </a:spcBef>
              <a:spcAft>
                <a:spcPts val="0"/>
              </a:spcAft>
              <a:buClr>
                <a:srgbClr val="D34817">
                  <a:lumMod val="75000"/>
                </a:srgbClr>
              </a:buClr>
              <a:buSzPct val="85000"/>
              <a:buFont typeface="Wingdings" pitchFamily="2" charset="2"/>
              <a:buChar char="§"/>
              <a:tabLst/>
              <a:defRPr/>
            </a:pPr>
            <a:r>
              <a:rPr kumimoji="0" lang="en-GB" sz="2000" b="0" i="0" u="none" strike="noStrike" kern="1200" cap="none" spc="0" normalizeH="0" baseline="0" noProof="0" dirty="0" smtClean="0">
                <a:ln>
                  <a:noFill/>
                </a:ln>
                <a:solidFill>
                  <a:prstClr val="black"/>
                </a:solidFill>
                <a:effectLst/>
                <a:uLnTx/>
                <a:uFillTx/>
                <a:latin typeface="Rockwell" panose="02060603020205020403"/>
                <a:ea typeface="+mn-ea"/>
                <a:cs typeface="+mn-cs"/>
              </a:rPr>
              <a:t>The kernel slides over the original image pixel-by-pixel and does some math calculations to get the values of the new “convolved” image at the next layer. The area of the image that the filter convolves is called the receptive field.</a:t>
            </a:r>
          </a:p>
          <a:p>
            <a:pPr marL="182880" marR="0" lvl="0" indent="-182880" algn="l" defTabSz="914400" rtl="0" eaLnBrk="1" fontAlgn="auto" latinLnBrk="0" hangingPunct="1">
              <a:lnSpc>
                <a:spcPct val="90000"/>
              </a:lnSpc>
              <a:spcBef>
                <a:spcPts val="1200"/>
              </a:spcBef>
              <a:spcAft>
                <a:spcPts val="0"/>
              </a:spcAft>
              <a:buClr>
                <a:srgbClr val="D34817">
                  <a:lumMod val="75000"/>
                </a:srgbClr>
              </a:buClr>
              <a:buSzPct val="85000"/>
              <a:buFont typeface="Wingdings" pitchFamily="2" charset="2"/>
              <a:buChar char="§"/>
              <a:tabLst/>
              <a:defRPr/>
            </a:pPr>
            <a:r>
              <a:rPr kumimoji="0" lang="en-GB" sz="2000" b="1" i="1" u="none" strike="noStrike" kern="1200" cap="none" spc="0" normalizeH="0" baseline="0" noProof="0" dirty="0" smtClean="0">
                <a:ln>
                  <a:noFill/>
                </a:ln>
                <a:solidFill>
                  <a:srgbClr val="FF0000"/>
                </a:solidFill>
                <a:effectLst/>
                <a:uLnTx/>
                <a:uFillTx/>
                <a:latin typeface="Rockwell" panose="02060603020205020403"/>
                <a:ea typeface="+mn-ea"/>
                <a:cs typeface="+mn-cs"/>
              </a:rPr>
              <a:t>What are the Kernel values?</a:t>
            </a:r>
          </a:p>
          <a:p>
            <a:pPr marL="457200" marR="0" lvl="1" indent="-182880" algn="l" defTabSz="914400" rtl="0" eaLnBrk="1" fontAlgn="auto" latinLnBrk="0" hangingPunct="1">
              <a:lnSpc>
                <a:spcPct val="90000"/>
              </a:lnSpc>
              <a:spcBef>
                <a:spcPts val="400"/>
              </a:spcBef>
              <a:spcAft>
                <a:spcPts val="200"/>
              </a:spcAft>
              <a:buClr>
                <a:srgbClr val="D34817">
                  <a:lumMod val="75000"/>
                </a:srgbClr>
              </a:buClr>
              <a:buSzPct val="85000"/>
              <a:buFont typeface="Wingdings" pitchFamily="2" charset="2"/>
              <a:buChar char="§"/>
              <a:tabLst/>
              <a:defRPr/>
            </a:pPr>
            <a:r>
              <a:rPr kumimoji="0" lang="en-GB" sz="1800" b="0" i="0" u="none" strike="noStrike" kern="1200" cap="none" spc="0" normalizeH="0" baseline="0" noProof="0" dirty="0" smtClean="0">
                <a:ln>
                  <a:noFill/>
                </a:ln>
                <a:solidFill>
                  <a:prstClr val="black"/>
                </a:solidFill>
                <a:effectLst/>
                <a:uLnTx/>
                <a:uFillTx/>
                <a:latin typeface="Rockwell" panose="02060603020205020403"/>
                <a:ea typeface="+mn-ea"/>
                <a:cs typeface="+mn-cs"/>
              </a:rPr>
              <a:t>Remember the connection weights in the MLP, In CNNs, this convolution matrix </a:t>
            </a:r>
            <a:r>
              <a:rPr kumimoji="0" lang="en-GB" sz="1800" b="0" i="1" u="none" strike="noStrike" kern="1200" cap="none" spc="0" normalizeH="0" baseline="0" noProof="0" dirty="0" smtClean="0">
                <a:ln>
                  <a:noFill/>
                </a:ln>
                <a:solidFill>
                  <a:prstClr val="black"/>
                </a:solidFill>
                <a:effectLst/>
                <a:uLnTx/>
                <a:uFillTx/>
                <a:latin typeface="Rockwell" panose="02060603020205020403"/>
                <a:ea typeface="+mn-ea"/>
                <a:cs typeface="+mn-cs"/>
              </a:rPr>
              <a:t>is </a:t>
            </a:r>
            <a:r>
              <a:rPr kumimoji="0" lang="en-GB" sz="1800" b="0" i="0" u="none" strike="noStrike" kern="1200" cap="none" spc="0" normalizeH="0" baseline="0" noProof="0" dirty="0" smtClean="0">
                <a:ln>
                  <a:noFill/>
                </a:ln>
                <a:solidFill>
                  <a:prstClr val="black"/>
                </a:solidFill>
                <a:effectLst/>
                <a:uLnTx/>
                <a:uFillTx/>
                <a:latin typeface="Rockwell" panose="02060603020205020403"/>
                <a:ea typeface="+mn-ea"/>
                <a:cs typeface="+mn-cs"/>
              </a:rPr>
              <a:t>the weights. </a:t>
            </a:r>
          </a:p>
          <a:p>
            <a:pPr marL="457200" marR="0" lvl="1" indent="-182880" algn="l" defTabSz="914400" rtl="0" eaLnBrk="1" fontAlgn="auto" latinLnBrk="0" hangingPunct="1">
              <a:lnSpc>
                <a:spcPct val="90000"/>
              </a:lnSpc>
              <a:spcBef>
                <a:spcPts val="400"/>
              </a:spcBef>
              <a:spcAft>
                <a:spcPts val="200"/>
              </a:spcAft>
              <a:buClr>
                <a:srgbClr val="D34817">
                  <a:lumMod val="75000"/>
                </a:srgbClr>
              </a:buClr>
              <a:buSzPct val="85000"/>
              <a:buFont typeface="Wingdings" pitchFamily="2" charset="2"/>
              <a:buChar char="§"/>
              <a:tabLst/>
              <a:defRPr/>
            </a:pPr>
            <a:r>
              <a:rPr kumimoji="0" lang="en-GB" sz="1800" b="0" i="0" u="none" strike="noStrike" kern="1200" cap="none" spc="0" normalizeH="0" baseline="0" noProof="0" dirty="0" smtClean="0">
                <a:ln>
                  <a:noFill/>
                </a:ln>
                <a:solidFill>
                  <a:prstClr val="black"/>
                </a:solidFill>
                <a:effectLst/>
                <a:uLnTx/>
                <a:uFillTx/>
                <a:latin typeface="Rockwell" panose="02060603020205020403"/>
                <a:ea typeface="+mn-ea"/>
                <a:cs typeface="+mn-cs"/>
              </a:rPr>
              <a:t>This means that they are also </a:t>
            </a:r>
            <a:r>
              <a:rPr kumimoji="0" lang="en-GB" sz="1800" b="0" i="1" u="none" strike="noStrike" kern="1200" cap="none" spc="0" normalizeH="0" baseline="0" noProof="0" dirty="0" smtClean="0">
                <a:ln>
                  <a:noFill/>
                </a:ln>
                <a:solidFill>
                  <a:prstClr val="black"/>
                </a:solidFill>
                <a:effectLst/>
                <a:uLnTx/>
                <a:uFillTx/>
                <a:latin typeface="Rockwell" panose="02060603020205020403"/>
                <a:ea typeface="+mn-ea"/>
                <a:cs typeface="+mn-cs"/>
              </a:rPr>
              <a:t>randomly initialized </a:t>
            </a:r>
            <a:r>
              <a:rPr kumimoji="0" lang="en-GB" sz="1800" b="0" i="0" u="none" strike="noStrike" kern="1200" cap="none" spc="0" normalizeH="0" baseline="0" noProof="0" dirty="0" smtClean="0">
                <a:ln>
                  <a:noFill/>
                </a:ln>
                <a:solidFill>
                  <a:prstClr val="black"/>
                </a:solidFill>
                <a:effectLst/>
                <a:uLnTx/>
                <a:uFillTx/>
                <a:latin typeface="Rockwell" panose="02060603020205020403"/>
                <a:ea typeface="+mn-ea"/>
                <a:cs typeface="+mn-cs"/>
              </a:rPr>
              <a:t>and the values are </a:t>
            </a:r>
            <a:r>
              <a:rPr kumimoji="0" lang="en-GB" sz="1800" b="0" i="1" u="none" strike="noStrike" kern="1200" cap="none" spc="0" normalizeH="0" baseline="0" noProof="0" dirty="0" smtClean="0">
                <a:ln>
                  <a:noFill/>
                </a:ln>
                <a:solidFill>
                  <a:prstClr val="black"/>
                </a:solidFill>
                <a:effectLst/>
                <a:uLnTx/>
                <a:uFillTx/>
                <a:latin typeface="Rockwell" panose="02060603020205020403"/>
                <a:ea typeface="+mn-ea"/>
                <a:cs typeface="+mn-cs"/>
              </a:rPr>
              <a:t>learned </a:t>
            </a:r>
            <a:r>
              <a:rPr kumimoji="0" lang="en-GB" sz="1800" b="0" i="0" u="none" strike="noStrike" kern="1200" cap="none" spc="0" normalizeH="0" baseline="0" noProof="0" dirty="0" smtClean="0">
                <a:ln>
                  <a:noFill/>
                </a:ln>
                <a:solidFill>
                  <a:prstClr val="black"/>
                </a:solidFill>
                <a:effectLst/>
                <a:uLnTx/>
                <a:uFillTx/>
                <a:latin typeface="Rockwell" panose="02060603020205020403"/>
                <a:ea typeface="+mn-ea"/>
                <a:cs typeface="+mn-cs"/>
              </a:rPr>
              <a:t>by the network (so you will not have to worry about assigning its values). </a:t>
            </a:r>
          </a:p>
          <a:p>
            <a:pPr marL="457200" marR="0" lvl="1" indent="-182880" algn="l" defTabSz="914400" rtl="0" eaLnBrk="1" fontAlgn="auto" latinLnBrk="0" hangingPunct="1">
              <a:lnSpc>
                <a:spcPct val="90000"/>
              </a:lnSpc>
              <a:spcBef>
                <a:spcPts val="400"/>
              </a:spcBef>
              <a:spcAft>
                <a:spcPts val="200"/>
              </a:spcAft>
              <a:buClr>
                <a:srgbClr val="D34817">
                  <a:lumMod val="75000"/>
                </a:srgbClr>
              </a:buClr>
              <a:buSzPct val="85000"/>
              <a:buFont typeface="Wingdings" pitchFamily="2" charset="2"/>
              <a:buChar char="§"/>
              <a:tabLst/>
              <a:defRPr/>
            </a:pPr>
            <a:r>
              <a:rPr kumimoji="0" lang="en-GB" sz="1800" b="0" i="0" u="none" strike="noStrike" kern="1200" cap="none" spc="0" normalizeH="0" baseline="0" noProof="0" dirty="0" smtClean="0">
                <a:ln>
                  <a:noFill/>
                </a:ln>
                <a:solidFill>
                  <a:prstClr val="black"/>
                </a:solidFill>
                <a:effectLst/>
                <a:uLnTx/>
                <a:uFillTx/>
                <a:latin typeface="Rockwell" panose="02060603020205020403"/>
                <a:ea typeface="+mn-ea"/>
                <a:cs typeface="+mn-cs"/>
              </a:rPr>
              <a:t>The math goes like this: same as in MLP, remember we used to multiply the input by the weights and sum them all together to get the weighted sum?</a:t>
            </a:r>
          </a:p>
          <a:p>
            <a:pPr marL="457200" marR="0" lvl="1" indent="-182880" algn="l" defTabSz="914400" rtl="0" eaLnBrk="1" fontAlgn="auto" latinLnBrk="0" hangingPunct="1">
              <a:lnSpc>
                <a:spcPct val="90000"/>
              </a:lnSpc>
              <a:spcBef>
                <a:spcPts val="400"/>
              </a:spcBef>
              <a:spcAft>
                <a:spcPts val="200"/>
              </a:spcAft>
              <a:buClr>
                <a:srgbClr val="D34817">
                  <a:lumMod val="75000"/>
                </a:srgbClr>
              </a:buClr>
              <a:buSzPct val="85000"/>
              <a:buFont typeface="Wingdings" pitchFamily="2" charset="2"/>
              <a:buChar char="§"/>
              <a:tabLst/>
              <a:defRPr/>
            </a:pPr>
            <a:r>
              <a:rPr kumimoji="0" lang="en-GB" sz="1800" b="0" i="1" u="none" strike="noStrike" kern="1200" cap="none" spc="0" normalizeH="0" baseline="0" noProof="0" dirty="0" smtClean="0">
                <a:ln>
                  <a:noFill/>
                </a:ln>
                <a:solidFill>
                  <a:prstClr val="black"/>
                </a:solidFill>
                <a:effectLst/>
                <a:uLnTx/>
                <a:uFillTx/>
                <a:latin typeface="Rockwell" panose="02060603020205020403"/>
                <a:ea typeface="+mn-ea"/>
                <a:cs typeface="+mn-cs"/>
              </a:rPr>
              <a:t>weighted sum = x</a:t>
            </a:r>
            <a:r>
              <a:rPr kumimoji="0" lang="en-GB" sz="600" b="0" i="1" u="none" strike="noStrike" kern="1200" cap="none" spc="0" normalizeH="0" baseline="0" noProof="0" dirty="0" smtClean="0">
                <a:ln>
                  <a:noFill/>
                </a:ln>
                <a:solidFill>
                  <a:prstClr val="black"/>
                </a:solidFill>
                <a:effectLst/>
                <a:uLnTx/>
                <a:uFillTx/>
                <a:latin typeface="Rockwell" panose="02060603020205020403"/>
                <a:ea typeface="+mn-ea"/>
                <a:cs typeface="+mn-cs"/>
              </a:rPr>
              <a:t>1 </a:t>
            </a:r>
            <a:r>
              <a:rPr kumimoji="0" lang="en-GB" sz="1800" b="0" i="1" u="none" strike="noStrike" kern="1200" cap="none" spc="0" normalizeH="0" baseline="0" noProof="0" dirty="0" smtClean="0">
                <a:ln>
                  <a:noFill/>
                </a:ln>
                <a:solidFill>
                  <a:prstClr val="black"/>
                </a:solidFill>
                <a:effectLst/>
                <a:uLnTx/>
                <a:uFillTx/>
                <a:latin typeface="Rockwell" panose="02060603020205020403"/>
                <a:ea typeface="+mn-ea"/>
                <a:cs typeface="+mn-cs"/>
              </a:rPr>
              <a:t>. w</a:t>
            </a:r>
            <a:r>
              <a:rPr kumimoji="0" lang="en-GB" sz="600" b="0" i="1" u="none" strike="noStrike" kern="1200" cap="none" spc="0" normalizeH="0" baseline="0" noProof="0" dirty="0" smtClean="0">
                <a:ln>
                  <a:noFill/>
                </a:ln>
                <a:solidFill>
                  <a:prstClr val="black"/>
                </a:solidFill>
                <a:effectLst/>
                <a:uLnTx/>
                <a:uFillTx/>
                <a:latin typeface="Rockwell" panose="02060603020205020403"/>
                <a:ea typeface="+mn-ea"/>
                <a:cs typeface="+mn-cs"/>
              </a:rPr>
              <a:t>1 </a:t>
            </a:r>
            <a:r>
              <a:rPr kumimoji="0" lang="en-GB" sz="1800" b="0" i="1" u="none" strike="noStrike" kern="1200" cap="none" spc="0" normalizeH="0" baseline="0" noProof="0" dirty="0" smtClean="0">
                <a:ln>
                  <a:noFill/>
                </a:ln>
                <a:solidFill>
                  <a:prstClr val="black"/>
                </a:solidFill>
                <a:effectLst/>
                <a:uLnTx/>
                <a:uFillTx/>
                <a:latin typeface="Rockwell" panose="02060603020205020403"/>
                <a:ea typeface="+mn-ea"/>
                <a:cs typeface="+mn-cs"/>
              </a:rPr>
              <a:t>+ x</a:t>
            </a:r>
            <a:r>
              <a:rPr kumimoji="0" lang="en-GB" sz="600" b="0" i="1" u="none" strike="noStrike" kern="1200" cap="none" spc="0" normalizeH="0" baseline="0" noProof="0" dirty="0" smtClean="0">
                <a:ln>
                  <a:noFill/>
                </a:ln>
                <a:solidFill>
                  <a:prstClr val="black"/>
                </a:solidFill>
                <a:effectLst/>
                <a:uLnTx/>
                <a:uFillTx/>
                <a:latin typeface="Rockwell" panose="02060603020205020403"/>
                <a:ea typeface="+mn-ea"/>
                <a:cs typeface="+mn-cs"/>
              </a:rPr>
              <a:t>2 </a:t>
            </a:r>
            <a:r>
              <a:rPr kumimoji="0" lang="en-GB" sz="1800" b="0" i="1" u="none" strike="noStrike" kern="1200" cap="none" spc="0" normalizeH="0" baseline="0" noProof="0" dirty="0" smtClean="0">
                <a:ln>
                  <a:noFill/>
                </a:ln>
                <a:solidFill>
                  <a:prstClr val="black"/>
                </a:solidFill>
                <a:effectLst/>
                <a:uLnTx/>
                <a:uFillTx/>
                <a:latin typeface="Rockwell" panose="02060603020205020403"/>
                <a:ea typeface="+mn-ea"/>
                <a:cs typeface="+mn-cs"/>
              </a:rPr>
              <a:t>. w</a:t>
            </a:r>
            <a:r>
              <a:rPr kumimoji="0" lang="en-GB" sz="600" b="0" i="1" u="none" strike="noStrike" kern="1200" cap="none" spc="0" normalizeH="0" baseline="0" noProof="0" dirty="0" smtClean="0">
                <a:ln>
                  <a:noFill/>
                </a:ln>
                <a:solidFill>
                  <a:prstClr val="black"/>
                </a:solidFill>
                <a:effectLst/>
                <a:uLnTx/>
                <a:uFillTx/>
                <a:latin typeface="Rockwell" panose="02060603020205020403"/>
                <a:ea typeface="+mn-ea"/>
                <a:cs typeface="+mn-cs"/>
              </a:rPr>
              <a:t>2 </a:t>
            </a:r>
            <a:r>
              <a:rPr kumimoji="0" lang="en-GB" sz="1800" b="0" i="1" u="none" strike="noStrike" kern="1200" cap="none" spc="0" normalizeH="0" baseline="0" noProof="0" dirty="0" smtClean="0">
                <a:ln>
                  <a:noFill/>
                </a:ln>
                <a:solidFill>
                  <a:prstClr val="black"/>
                </a:solidFill>
                <a:effectLst/>
                <a:uLnTx/>
                <a:uFillTx/>
                <a:latin typeface="Rockwell" panose="02060603020205020403"/>
                <a:ea typeface="+mn-ea"/>
                <a:cs typeface="+mn-cs"/>
              </a:rPr>
              <a:t>+ x</a:t>
            </a:r>
            <a:r>
              <a:rPr kumimoji="0" lang="en-GB" sz="600" b="0" i="1" u="none" strike="noStrike" kern="1200" cap="none" spc="0" normalizeH="0" baseline="0" noProof="0" dirty="0" smtClean="0">
                <a:ln>
                  <a:noFill/>
                </a:ln>
                <a:solidFill>
                  <a:prstClr val="black"/>
                </a:solidFill>
                <a:effectLst/>
                <a:uLnTx/>
                <a:uFillTx/>
                <a:latin typeface="Rockwell" panose="02060603020205020403"/>
                <a:ea typeface="+mn-ea"/>
                <a:cs typeface="+mn-cs"/>
              </a:rPr>
              <a:t>3 </a:t>
            </a:r>
            <a:r>
              <a:rPr kumimoji="0" lang="en-GB" sz="1800" b="0" i="1" u="none" strike="noStrike" kern="1200" cap="none" spc="0" normalizeH="0" baseline="0" noProof="0" dirty="0" smtClean="0">
                <a:ln>
                  <a:noFill/>
                </a:ln>
                <a:solidFill>
                  <a:prstClr val="black"/>
                </a:solidFill>
                <a:effectLst/>
                <a:uLnTx/>
                <a:uFillTx/>
                <a:latin typeface="Rockwell" panose="02060603020205020403"/>
                <a:ea typeface="+mn-ea"/>
                <a:cs typeface="+mn-cs"/>
              </a:rPr>
              <a:t>. w</a:t>
            </a:r>
            <a:r>
              <a:rPr kumimoji="0" lang="en-GB" sz="600" b="0" i="1" u="none" strike="noStrike" kern="1200" cap="none" spc="0" normalizeH="0" baseline="0" noProof="0" dirty="0" smtClean="0">
                <a:ln>
                  <a:noFill/>
                </a:ln>
                <a:solidFill>
                  <a:prstClr val="black"/>
                </a:solidFill>
                <a:effectLst/>
                <a:uLnTx/>
                <a:uFillTx/>
                <a:latin typeface="Rockwell" panose="02060603020205020403"/>
                <a:ea typeface="+mn-ea"/>
                <a:cs typeface="+mn-cs"/>
              </a:rPr>
              <a:t>3 </a:t>
            </a:r>
            <a:r>
              <a:rPr kumimoji="0" lang="en-GB" sz="1800" b="0" i="1" u="none" strike="noStrike" kern="1200" cap="none" spc="0" normalizeH="0" baseline="0" noProof="0" dirty="0" smtClean="0">
                <a:ln>
                  <a:noFill/>
                </a:ln>
                <a:solidFill>
                  <a:prstClr val="black"/>
                </a:solidFill>
                <a:effectLst/>
                <a:uLnTx/>
                <a:uFillTx/>
                <a:latin typeface="Rockwell" panose="02060603020205020403"/>
                <a:ea typeface="+mn-ea"/>
                <a:cs typeface="+mn-cs"/>
              </a:rPr>
              <a:t>+ .... + </a:t>
            </a:r>
            <a:r>
              <a:rPr kumimoji="0" lang="en-GB" sz="1800" b="0" i="1" u="none" strike="noStrike" kern="1200" cap="none" spc="0" normalizeH="0" baseline="0" noProof="0" dirty="0" err="1" smtClean="0">
                <a:ln>
                  <a:noFill/>
                </a:ln>
                <a:solidFill>
                  <a:prstClr val="black"/>
                </a:solidFill>
                <a:effectLst/>
                <a:uLnTx/>
                <a:uFillTx/>
                <a:latin typeface="Rockwell" panose="02060603020205020403"/>
                <a:ea typeface="+mn-ea"/>
                <a:cs typeface="+mn-cs"/>
              </a:rPr>
              <a:t>x</a:t>
            </a:r>
            <a:r>
              <a:rPr kumimoji="0" lang="en-GB" sz="600" b="0" i="1" u="none" strike="noStrike" kern="1200" cap="none" spc="0" normalizeH="0" baseline="0" noProof="0" dirty="0" err="1" smtClean="0">
                <a:ln>
                  <a:noFill/>
                </a:ln>
                <a:solidFill>
                  <a:prstClr val="black"/>
                </a:solidFill>
                <a:effectLst/>
                <a:uLnTx/>
                <a:uFillTx/>
                <a:latin typeface="Rockwell" panose="02060603020205020403"/>
                <a:ea typeface="+mn-ea"/>
                <a:cs typeface="+mn-cs"/>
              </a:rPr>
              <a:t>n</a:t>
            </a:r>
            <a:r>
              <a:rPr kumimoji="0" lang="en-GB" sz="600" b="0" i="1" u="none" strike="noStrike" kern="1200" cap="none" spc="0" normalizeH="0" baseline="0" noProof="0" dirty="0" smtClean="0">
                <a:ln>
                  <a:noFill/>
                </a:ln>
                <a:solidFill>
                  <a:prstClr val="black"/>
                </a:solidFill>
                <a:effectLst/>
                <a:uLnTx/>
                <a:uFillTx/>
                <a:latin typeface="Rockwell" panose="02060603020205020403"/>
                <a:ea typeface="+mn-ea"/>
                <a:cs typeface="+mn-cs"/>
              </a:rPr>
              <a:t> </a:t>
            </a:r>
            <a:r>
              <a:rPr kumimoji="0" lang="en-GB" sz="1800" b="0" i="1" u="none" strike="noStrike" kern="1200" cap="none" spc="0" normalizeH="0" baseline="0" noProof="0" dirty="0" smtClean="0">
                <a:ln>
                  <a:noFill/>
                </a:ln>
                <a:solidFill>
                  <a:prstClr val="black"/>
                </a:solidFill>
                <a:effectLst/>
                <a:uLnTx/>
                <a:uFillTx/>
                <a:latin typeface="Rockwell" panose="02060603020205020403"/>
                <a:ea typeface="+mn-ea"/>
                <a:cs typeface="+mn-cs"/>
              </a:rPr>
              <a:t>. </a:t>
            </a:r>
            <a:r>
              <a:rPr kumimoji="0" lang="en-GB" sz="1800" b="0" i="1" u="none" strike="noStrike" kern="1200" cap="none" spc="0" normalizeH="0" baseline="0" noProof="0" dirty="0" err="1" smtClean="0">
                <a:ln>
                  <a:noFill/>
                </a:ln>
                <a:solidFill>
                  <a:prstClr val="black"/>
                </a:solidFill>
                <a:effectLst/>
                <a:uLnTx/>
                <a:uFillTx/>
                <a:latin typeface="Rockwell" panose="02060603020205020403"/>
                <a:ea typeface="+mn-ea"/>
                <a:cs typeface="+mn-cs"/>
              </a:rPr>
              <a:t>w</a:t>
            </a:r>
            <a:r>
              <a:rPr kumimoji="0" lang="en-GB" sz="600" b="0" i="1" u="none" strike="noStrike" kern="1200" cap="none" spc="0" normalizeH="0" baseline="0" noProof="0" dirty="0" err="1" smtClean="0">
                <a:ln>
                  <a:noFill/>
                </a:ln>
                <a:solidFill>
                  <a:prstClr val="black"/>
                </a:solidFill>
                <a:effectLst/>
                <a:uLnTx/>
                <a:uFillTx/>
                <a:latin typeface="Rockwell" panose="02060603020205020403"/>
                <a:ea typeface="+mn-ea"/>
                <a:cs typeface="+mn-cs"/>
              </a:rPr>
              <a:t>n</a:t>
            </a:r>
            <a:r>
              <a:rPr kumimoji="0" lang="en-GB" sz="600" b="0" i="1" u="none" strike="noStrike" kern="1200" cap="none" spc="0" normalizeH="0" baseline="0" noProof="0" dirty="0" smtClean="0">
                <a:ln>
                  <a:noFill/>
                </a:ln>
                <a:solidFill>
                  <a:prstClr val="black"/>
                </a:solidFill>
                <a:effectLst/>
                <a:uLnTx/>
                <a:uFillTx/>
                <a:latin typeface="Rockwell" panose="02060603020205020403"/>
                <a:ea typeface="+mn-ea"/>
                <a:cs typeface="+mn-cs"/>
              </a:rPr>
              <a:t> </a:t>
            </a:r>
            <a:r>
              <a:rPr kumimoji="0" lang="en-GB" sz="1800" b="0" i="1" u="none" strike="noStrike" kern="1200" cap="none" spc="0" normalizeH="0" baseline="0" noProof="0" dirty="0" smtClean="0">
                <a:ln>
                  <a:noFill/>
                </a:ln>
                <a:solidFill>
                  <a:prstClr val="black"/>
                </a:solidFill>
                <a:effectLst/>
                <a:uLnTx/>
                <a:uFillTx/>
                <a:latin typeface="Rockwell" panose="02060603020205020403"/>
                <a:ea typeface="+mn-ea"/>
                <a:cs typeface="+mn-cs"/>
              </a:rPr>
              <a:t>+ b</a:t>
            </a:r>
          </a:p>
          <a:p>
            <a:pPr marL="457200" marR="0" lvl="1" indent="-182880" algn="l" defTabSz="914400" rtl="0" eaLnBrk="1" fontAlgn="auto" latinLnBrk="0" hangingPunct="1">
              <a:lnSpc>
                <a:spcPct val="90000"/>
              </a:lnSpc>
              <a:spcBef>
                <a:spcPts val="400"/>
              </a:spcBef>
              <a:spcAft>
                <a:spcPts val="200"/>
              </a:spcAft>
              <a:buClr>
                <a:srgbClr val="D34817">
                  <a:lumMod val="75000"/>
                </a:srgbClr>
              </a:buClr>
              <a:buSzPct val="85000"/>
              <a:buFont typeface="Wingdings" pitchFamily="2" charset="2"/>
              <a:buChar char="§"/>
              <a:tabLst/>
              <a:defRPr/>
            </a:pPr>
            <a:r>
              <a:rPr kumimoji="0" lang="en-GB" sz="1800" b="0" i="0" u="none" strike="noStrike" kern="1200" cap="none" spc="0" normalizeH="0" baseline="0" noProof="0" dirty="0" smtClean="0">
                <a:ln>
                  <a:noFill/>
                </a:ln>
                <a:solidFill>
                  <a:prstClr val="black"/>
                </a:solidFill>
                <a:effectLst/>
                <a:uLnTx/>
                <a:uFillTx/>
                <a:latin typeface="Rockwell" panose="02060603020205020403"/>
                <a:ea typeface="+mn-ea"/>
                <a:cs typeface="+mn-cs"/>
              </a:rPr>
              <a:t>We do the same thing, except that in CNNs the neurons and the weights are structured in a matrix shape. So, we multiply each pixel in the receptive field by the corresponding pixel in the convolution filter and sum them all together to get the value of the </a:t>
            </a:r>
            <a:r>
              <a:rPr kumimoji="0" lang="en-GB" sz="1800" b="0" i="0" u="none" strike="noStrike" kern="1200" cap="none" spc="0" normalizeH="0" baseline="0" noProof="0" dirty="0" err="1" smtClean="0">
                <a:ln>
                  <a:noFill/>
                </a:ln>
                <a:solidFill>
                  <a:prstClr val="black"/>
                </a:solidFill>
                <a:effectLst/>
                <a:uLnTx/>
                <a:uFillTx/>
                <a:latin typeface="Rockwell" panose="02060603020205020403"/>
                <a:ea typeface="+mn-ea"/>
                <a:cs typeface="+mn-cs"/>
              </a:rPr>
              <a:t>center</a:t>
            </a:r>
            <a:r>
              <a:rPr kumimoji="0" lang="en-GB" sz="1800" b="0" i="0" u="none" strike="noStrike" kern="1200" cap="none" spc="0" normalizeH="0" baseline="0" noProof="0" dirty="0" smtClean="0">
                <a:ln>
                  <a:noFill/>
                </a:ln>
                <a:solidFill>
                  <a:prstClr val="black"/>
                </a:solidFill>
                <a:effectLst/>
                <a:uLnTx/>
                <a:uFillTx/>
                <a:latin typeface="Rockwell" panose="02060603020205020403"/>
                <a:ea typeface="+mn-ea"/>
                <a:cs typeface="+mn-cs"/>
              </a:rPr>
              <a:t> pixel in the new image. </a:t>
            </a:r>
            <a:endParaRPr lang="en-CA" dirty="0"/>
          </a:p>
        </p:txBody>
      </p:sp>
      <p:sp>
        <p:nvSpPr>
          <p:cNvPr id="4" name="Slide Number Placeholder 3"/>
          <p:cNvSpPr>
            <a:spLocks noGrp="1"/>
          </p:cNvSpPr>
          <p:nvPr>
            <p:ph type="sldNum" sz="quarter" idx="10"/>
          </p:nvPr>
        </p:nvSpPr>
        <p:spPr/>
        <p:txBody>
          <a:bodyPr/>
          <a:lstStyle/>
          <a:p>
            <a:fld id="{579F9FE9-D14B-48D6-9CC9-48A56FE96470}" type="slidenum">
              <a:rPr lang="en-CA" smtClean="0"/>
              <a:t>35</a:t>
            </a:fld>
            <a:endParaRPr lang="en-CA"/>
          </a:p>
        </p:txBody>
      </p:sp>
    </p:spTree>
    <p:extLst>
      <p:ext uri="{BB962C8B-B14F-4D97-AF65-F5344CB8AC3E}">
        <p14:creationId xmlns:p14="http://schemas.microsoft.com/office/powerpoint/2010/main" val="405158549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AD24AD-9931-44E1-A46D-1795AE297EEC}" type="datetimeFigureOut">
              <a:rPr lang="en-US" smtClean="0"/>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935C08A8-5807-4C21-87B7-208822CA6B7E}" type="slidenum">
              <a:rPr lang="en-US" smtClean="0"/>
              <a:t>‹#›</a:t>
            </a:fld>
            <a:endParaRPr lang="en-US"/>
          </a:p>
        </p:txBody>
      </p:sp>
    </p:spTree>
    <p:extLst>
      <p:ext uri="{BB962C8B-B14F-4D97-AF65-F5344CB8AC3E}">
        <p14:creationId xmlns:p14="http://schemas.microsoft.com/office/powerpoint/2010/main" val="750294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FAD24AD-9931-44E1-A46D-1795AE297EEC}" type="datetimeFigureOut">
              <a:rPr lang="en-US" smtClean="0"/>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5C08A8-5807-4C21-87B7-208822CA6B7E}" type="slidenum">
              <a:rPr lang="en-US" smtClean="0"/>
              <a:t>‹#›</a:t>
            </a:fld>
            <a:endParaRPr lang="en-US"/>
          </a:p>
        </p:txBody>
      </p:sp>
    </p:spTree>
    <p:extLst>
      <p:ext uri="{BB962C8B-B14F-4D97-AF65-F5344CB8AC3E}">
        <p14:creationId xmlns:p14="http://schemas.microsoft.com/office/powerpoint/2010/main" val="1516558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FAD24AD-9931-44E1-A46D-1795AE297EEC}" type="datetimeFigureOut">
              <a:rPr lang="en-US" smtClean="0"/>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5C08A8-5807-4C21-87B7-208822CA6B7E}" type="slidenum">
              <a:rPr lang="en-US" smtClean="0"/>
              <a:t>‹#›</a:t>
            </a:fld>
            <a:endParaRPr lang="en-US"/>
          </a:p>
        </p:txBody>
      </p:sp>
    </p:spTree>
    <p:extLst>
      <p:ext uri="{BB962C8B-B14F-4D97-AF65-F5344CB8AC3E}">
        <p14:creationId xmlns:p14="http://schemas.microsoft.com/office/powerpoint/2010/main" val="2129253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FAD24AD-9931-44E1-A46D-1795AE297EEC}" type="datetimeFigureOut">
              <a:rPr lang="en-US" smtClean="0"/>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5C08A8-5807-4C21-87B7-208822CA6B7E}" type="slidenum">
              <a:rPr lang="en-US" smtClean="0"/>
              <a:t>‹#›</a:t>
            </a:fld>
            <a:endParaRPr lang="en-US"/>
          </a:p>
        </p:txBody>
      </p:sp>
    </p:spTree>
    <p:extLst>
      <p:ext uri="{BB962C8B-B14F-4D97-AF65-F5344CB8AC3E}">
        <p14:creationId xmlns:p14="http://schemas.microsoft.com/office/powerpoint/2010/main" val="2454067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3FAD24AD-9931-44E1-A46D-1795AE297EEC}" type="datetimeFigureOut">
              <a:rPr lang="en-US" smtClean="0"/>
              <a:t>8/26/2024</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935C08A8-5807-4C21-87B7-208822CA6B7E}" type="slidenum">
              <a:rPr lang="en-US" smtClean="0"/>
              <a:t>‹#›</a:t>
            </a:fld>
            <a:endParaRPr lang="en-US"/>
          </a:p>
        </p:txBody>
      </p:sp>
    </p:spTree>
    <p:extLst>
      <p:ext uri="{BB962C8B-B14F-4D97-AF65-F5344CB8AC3E}">
        <p14:creationId xmlns:p14="http://schemas.microsoft.com/office/powerpoint/2010/main" val="1252304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FAD24AD-9931-44E1-A46D-1795AE297EEC}" type="datetimeFigureOut">
              <a:rPr lang="en-US" smtClean="0"/>
              <a:t>8/26/2024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5C08A8-5807-4C21-87B7-208822CA6B7E}" type="slidenum">
              <a:rPr lang="en-US" smtClean="0"/>
              <a:t>‹#›</a:t>
            </a:fld>
            <a:endParaRPr lang="en-US"/>
          </a:p>
        </p:txBody>
      </p:sp>
    </p:spTree>
    <p:extLst>
      <p:ext uri="{BB962C8B-B14F-4D97-AF65-F5344CB8AC3E}">
        <p14:creationId xmlns:p14="http://schemas.microsoft.com/office/powerpoint/2010/main" val="473259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FAD24AD-9931-44E1-A46D-1795AE297EEC}" type="datetimeFigureOut">
              <a:rPr lang="en-US" smtClean="0"/>
              <a:t>8/26/2024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5C08A8-5807-4C21-87B7-208822CA6B7E}" type="slidenum">
              <a:rPr lang="en-US" smtClean="0"/>
              <a:t>‹#›</a:t>
            </a:fld>
            <a:endParaRPr lang="en-US"/>
          </a:p>
        </p:txBody>
      </p:sp>
    </p:spTree>
    <p:extLst>
      <p:ext uri="{BB962C8B-B14F-4D97-AF65-F5344CB8AC3E}">
        <p14:creationId xmlns:p14="http://schemas.microsoft.com/office/powerpoint/2010/main" val="106354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FAD24AD-9931-44E1-A46D-1795AE297EEC}" type="datetimeFigureOut">
              <a:rPr lang="en-US" smtClean="0"/>
              <a:t>8/26/2024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5C08A8-5807-4C21-87B7-208822CA6B7E}" type="slidenum">
              <a:rPr lang="en-US" smtClean="0"/>
              <a:t>‹#›</a:t>
            </a:fld>
            <a:endParaRPr lang="en-US"/>
          </a:p>
        </p:txBody>
      </p:sp>
    </p:spTree>
    <p:extLst>
      <p:ext uri="{BB962C8B-B14F-4D97-AF65-F5344CB8AC3E}">
        <p14:creationId xmlns:p14="http://schemas.microsoft.com/office/powerpoint/2010/main" val="4067057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D24AD-9931-44E1-A46D-1795AE297EEC}" type="datetimeFigureOut">
              <a:rPr lang="en-US" smtClean="0"/>
              <a:t>8/26/2024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5C08A8-5807-4C21-87B7-208822CA6B7E}" type="slidenum">
              <a:rPr lang="en-US" smtClean="0"/>
              <a:t>‹#›</a:t>
            </a:fld>
            <a:endParaRPr lang="en-US"/>
          </a:p>
        </p:txBody>
      </p:sp>
    </p:spTree>
    <p:extLst>
      <p:ext uri="{BB962C8B-B14F-4D97-AF65-F5344CB8AC3E}">
        <p14:creationId xmlns:p14="http://schemas.microsoft.com/office/powerpoint/2010/main" val="1848787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FAD24AD-9931-44E1-A46D-1795AE297EEC}" type="datetimeFigureOut">
              <a:rPr lang="en-US" smtClean="0"/>
              <a:t>8/26/2024</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35C08A8-5807-4C21-87B7-208822CA6B7E}" type="slidenum">
              <a:rPr lang="en-US" smtClean="0"/>
              <a:t>‹#›</a:t>
            </a:fld>
            <a:endParaRPr lang="en-US"/>
          </a:p>
        </p:txBody>
      </p:sp>
    </p:spTree>
    <p:extLst>
      <p:ext uri="{BB962C8B-B14F-4D97-AF65-F5344CB8AC3E}">
        <p14:creationId xmlns:p14="http://schemas.microsoft.com/office/powerpoint/2010/main" val="1079568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FAD24AD-9931-44E1-A46D-1795AE297EEC}" type="datetimeFigureOut">
              <a:rPr lang="en-US" smtClean="0"/>
              <a:t>8/26/2024</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35C08A8-5807-4C21-87B7-208822CA6B7E}" type="slidenum">
              <a:rPr lang="en-US" smtClean="0"/>
              <a:t>‹#›</a:t>
            </a:fld>
            <a:endParaRPr lang="en-US"/>
          </a:p>
        </p:txBody>
      </p:sp>
    </p:spTree>
    <p:extLst>
      <p:ext uri="{BB962C8B-B14F-4D97-AF65-F5344CB8AC3E}">
        <p14:creationId xmlns:p14="http://schemas.microsoft.com/office/powerpoint/2010/main" val="1938234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FAD24AD-9931-44E1-A46D-1795AE297EEC}" type="datetimeFigureOut">
              <a:rPr lang="en-US" smtClean="0"/>
              <a:t>8/26/2024</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35C08A8-5807-4C21-87B7-208822CA6B7E}" type="slidenum">
              <a:rPr lang="en-US" smtClean="0"/>
              <a:t>‹#›</a:t>
            </a:fld>
            <a:endParaRPr lang="en-US"/>
          </a:p>
        </p:txBody>
      </p:sp>
    </p:spTree>
    <p:extLst>
      <p:ext uri="{BB962C8B-B14F-4D97-AF65-F5344CB8AC3E}">
        <p14:creationId xmlns:p14="http://schemas.microsoft.com/office/powerpoint/2010/main" val="12170780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Khaled.edu.engineer@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archive.ph/o/wvHr6/https:/docs.opencv.org/3.4/d1/d89/tutorial_py_orb.html" TargetMode="External"/><Relationship Id="rId3" Type="http://schemas.openxmlformats.org/officeDocument/2006/relationships/hyperlink" Target="https://archive.ph/o/wvHr6/https:/docs.opencv.org/3.4/d4/d8c/tutorial_py_shi_tomasi.html" TargetMode="External"/><Relationship Id="rId7" Type="http://schemas.openxmlformats.org/officeDocument/2006/relationships/hyperlink" Target="https://archive.ph/o/wvHr6/https:/docs.opencv.org/3.4/dc/d7d/tutorial_py_brief.html" TargetMode="External"/><Relationship Id="rId2" Type="http://schemas.openxmlformats.org/officeDocument/2006/relationships/hyperlink" Target="https://archive.ph/o/wvHr6/https:/docs.opencv.org/3.4/dc/d0d/tutorial_py_features_harris.html" TargetMode="External"/><Relationship Id="rId1" Type="http://schemas.openxmlformats.org/officeDocument/2006/relationships/slideLayout" Target="../slideLayouts/slideLayout2.xml"/><Relationship Id="rId6" Type="http://schemas.openxmlformats.org/officeDocument/2006/relationships/hyperlink" Target="https://archive.ph/o/wvHr6/https:/docs.opencv.org/3.4/df/d0c/tutorial_py_fast.html" TargetMode="External"/><Relationship Id="rId5" Type="http://schemas.openxmlformats.org/officeDocument/2006/relationships/hyperlink" Target="https://archive.ph/o/wvHr6/https:/docs.opencv.org/3.4/df/dd2/tutorial_py_surf_intro.html" TargetMode="External"/><Relationship Id="rId4" Type="http://schemas.openxmlformats.org/officeDocument/2006/relationships/hyperlink" Target="https://archive.ph/o/wvHr6/https:/docs.opencv.org/3.4/da/df5/tutorial_py_sift_intro.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Convolution Neural network</a:t>
            </a:r>
            <a:endParaRPr lang="en-US" sz="8800" dirty="0"/>
          </a:p>
        </p:txBody>
      </p:sp>
      <p:sp>
        <p:nvSpPr>
          <p:cNvPr id="3" name="Subtitle 2"/>
          <p:cNvSpPr>
            <a:spLocks noGrp="1"/>
          </p:cNvSpPr>
          <p:nvPr>
            <p:ph type="subTitle" idx="1"/>
          </p:nvPr>
        </p:nvSpPr>
        <p:spPr>
          <a:xfrm>
            <a:off x="1069848" y="4389119"/>
            <a:ext cx="7891272" cy="1429789"/>
          </a:xfrm>
        </p:spPr>
        <p:txBody>
          <a:bodyPr>
            <a:normAutofit fontScale="85000" lnSpcReduction="20000"/>
          </a:bodyPr>
          <a:lstStyle/>
          <a:p>
            <a:r>
              <a:rPr lang="en-US" dirty="0" smtClean="0"/>
              <a:t>By </a:t>
            </a:r>
            <a:r>
              <a:rPr lang="en-US" dirty="0" err="1" smtClean="0"/>
              <a:t>Eng</a:t>
            </a:r>
            <a:r>
              <a:rPr lang="en-US" dirty="0" smtClean="0"/>
              <a:t>: Khaled Mohammed </a:t>
            </a:r>
            <a:r>
              <a:rPr lang="en-US" dirty="0" err="1" smtClean="0"/>
              <a:t>Abdelgaber</a:t>
            </a:r>
            <a:endParaRPr lang="en-US" dirty="0" smtClean="0"/>
          </a:p>
          <a:p>
            <a:r>
              <a:rPr lang="en-US" dirty="0" smtClean="0"/>
              <a:t>Tele: +201150882331</a:t>
            </a:r>
          </a:p>
          <a:p>
            <a:r>
              <a:rPr lang="en-US" dirty="0" smtClean="0"/>
              <a:t>E-mail: </a:t>
            </a:r>
            <a:r>
              <a:rPr lang="en-US" dirty="0" smtClean="0">
                <a:hlinkClick r:id="rId2"/>
              </a:rPr>
              <a:t>Khaled.edu.engineer@gmail.com</a:t>
            </a:r>
            <a:endParaRPr lang="en-US" dirty="0" smtClean="0"/>
          </a:p>
          <a:p>
            <a:r>
              <a:rPr lang="en-US" dirty="0" smtClean="0"/>
              <a:t>References: </a:t>
            </a:r>
            <a:r>
              <a:rPr lang="en-GB" dirty="0"/>
              <a:t>Deep Learning for Vision Systems by Mohamed </a:t>
            </a:r>
            <a:r>
              <a:rPr lang="en-GB" dirty="0" err="1"/>
              <a:t>Elgendy</a:t>
            </a:r>
            <a:endParaRPr lang="en-US" dirty="0"/>
          </a:p>
        </p:txBody>
      </p:sp>
    </p:spTree>
    <p:extLst>
      <p:ext uri="{BB962C8B-B14F-4D97-AF65-F5344CB8AC3E}">
        <p14:creationId xmlns:p14="http://schemas.microsoft.com/office/powerpoint/2010/main" val="32409227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deepLearning</a:t>
            </a:r>
            <a:r>
              <a:rPr lang="en-US" dirty="0" smtClean="0"/>
              <a:t> for classification</a:t>
            </a:r>
            <a:endParaRPr lang="en-US" dirty="0"/>
          </a:p>
        </p:txBody>
      </p:sp>
      <p:pic>
        <p:nvPicPr>
          <p:cNvPr id="4" name="Content Placeholder 3"/>
          <p:cNvPicPr>
            <a:picLocks noGrp="1" noChangeAspect="1"/>
          </p:cNvPicPr>
          <p:nvPr>
            <p:ph idx="1"/>
          </p:nvPr>
        </p:nvPicPr>
        <p:blipFill>
          <a:blip r:embed="rId2"/>
          <a:stretch>
            <a:fillRect/>
          </a:stretch>
        </p:blipFill>
        <p:spPr>
          <a:xfrm>
            <a:off x="1413164" y="2370282"/>
            <a:ext cx="9268691" cy="4051300"/>
          </a:xfrm>
          <a:prstGeom prst="rect">
            <a:avLst/>
          </a:prstGeom>
        </p:spPr>
      </p:pic>
    </p:spTree>
    <p:extLst>
      <p:ext uri="{BB962C8B-B14F-4D97-AF65-F5344CB8AC3E}">
        <p14:creationId xmlns:p14="http://schemas.microsoft.com/office/powerpoint/2010/main" val="3721857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448" y="0"/>
            <a:ext cx="10058400" cy="1039369"/>
          </a:xfrm>
        </p:spPr>
        <p:txBody>
          <a:bodyPr>
            <a:normAutofit/>
          </a:bodyPr>
          <a:lstStyle/>
          <a:p>
            <a:r>
              <a:rPr lang="en-GB" sz="3200" dirty="0"/>
              <a:t>How does neural networks distinguish useful features from the non-useful features? </a:t>
            </a:r>
            <a:endParaRPr lang="en-US" sz="4400" dirty="0"/>
          </a:p>
        </p:txBody>
      </p:sp>
      <p:sp>
        <p:nvSpPr>
          <p:cNvPr id="3" name="Content Placeholder 2"/>
          <p:cNvSpPr>
            <a:spLocks noGrp="1"/>
          </p:cNvSpPr>
          <p:nvPr>
            <p:ph idx="1"/>
          </p:nvPr>
        </p:nvSpPr>
        <p:spPr>
          <a:xfrm>
            <a:off x="346364" y="1039369"/>
            <a:ext cx="10781884" cy="5132831"/>
          </a:xfrm>
        </p:spPr>
        <p:txBody>
          <a:bodyPr/>
          <a:lstStyle/>
          <a:p>
            <a:r>
              <a:rPr lang="en-GB" dirty="0"/>
              <a:t>You might get the impression that neural networks only understands the useful features but that’s not entirely true</a:t>
            </a:r>
            <a:r>
              <a:rPr lang="en-GB" dirty="0" smtClean="0"/>
              <a:t>.</a:t>
            </a:r>
          </a:p>
          <a:p>
            <a:r>
              <a:rPr lang="en-GB" dirty="0" smtClean="0"/>
              <a:t> </a:t>
            </a:r>
            <a:r>
              <a:rPr lang="en-GB" dirty="0"/>
              <a:t>Neural Networks scoop all the features available and give them random weights</a:t>
            </a:r>
            <a:r>
              <a:rPr lang="en-GB" dirty="0" smtClean="0"/>
              <a:t>.</a:t>
            </a:r>
          </a:p>
          <a:p>
            <a:r>
              <a:rPr lang="en-GB" dirty="0" smtClean="0"/>
              <a:t> </a:t>
            </a:r>
            <a:r>
              <a:rPr lang="en-GB" dirty="0"/>
              <a:t>During the training process it adjusts these weights to reflect their importance and how they should impact the output prediction. </a:t>
            </a:r>
            <a:endParaRPr lang="en-GB" dirty="0" smtClean="0"/>
          </a:p>
          <a:p>
            <a:r>
              <a:rPr lang="en-GB" dirty="0" smtClean="0"/>
              <a:t>The </a:t>
            </a:r>
            <a:r>
              <a:rPr lang="en-GB" dirty="0"/>
              <a:t>patterns with the highest appearance frequency will have higher weights and in turn are considered more useful features. </a:t>
            </a:r>
            <a:endParaRPr lang="en-GB" dirty="0" smtClean="0"/>
          </a:p>
          <a:p>
            <a:r>
              <a:rPr lang="en-GB" dirty="0" smtClean="0"/>
              <a:t>Whereas</a:t>
            </a:r>
            <a:r>
              <a:rPr lang="en-GB" dirty="0"/>
              <a:t>, features with lowest weights will have very low impact on the output. This </a:t>
            </a:r>
            <a:r>
              <a:rPr lang="en-GB" dirty="0" smtClean="0"/>
              <a:t>is called the learning process.</a:t>
            </a:r>
          </a:p>
          <a:p>
            <a:endParaRPr lang="en-US" dirty="0"/>
          </a:p>
        </p:txBody>
      </p:sp>
      <p:pic>
        <p:nvPicPr>
          <p:cNvPr id="4" name="Picture 3"/>
          <p:cNvPicPr>
            <a:picLocks noChangeAspect="1"/>
          </p:cNvPicPr>
          <p:nvPr/>
        </p:nvPicPr>
        <p:blipFill>
          <a:blip r:embed="rId2"/>
          <a:stretch>
            <a:fillRect/>
          </a:stretch>
        </p:blipFill>
        <p:spPr>
          <a:xfrm>
            <a:off x="4017818" y="4072370"/>
            <a:ext cx="6628119" cy="2619375"/>
          </a:xfrm>
          <a:prstGeom prst="rect">
            <a:avLst/>
          </a:prstGeom>
        </p:spPr>
      </p:pic>
    </p:spTree>
    <p:extLst>
      <p:ext uri="{BB962C8B-B14F-4D97-AF65-F5344CB8AC3E}">
        <p14:creationId xmlns:p14="http://schemas.microsoft.com/office/powerpoint/2010/main" val="14643496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vs DL</a:t>
            </a:r>
            <a:endParaRPr lang="en-US" dirty="0"/>
          </a:p>
        </p:txBody>
      </p:sp>
      <p:pic>
        <p:nvPicPr>
          <p:cNvPr id="4" name="Content Placeholder 3"/>
          <p:cNvPicPr>
            <a:picLocks noGrp="1" noChangeAspect="1"/>
          </p:cNvPicPr>
          <p:nvPr>
            <p:ph idx="1"/>
          </p:nvPr>
        </p:nvPicPr>
        <p:blipFill>
          <a:blip r:embed="rId2"/>
          <a:stretch>
            <a:fillRect/>
          </a:stretch>
        </p:blipFill>
        <p:spPr>
          <a:xfrm>
            <a:off x="1260764" y="2493819"/>
            <a:ext cx="8756073" cy="3699162"/>
          </a:xfrm>
          <a:prstGeom prst="rect">
            <a:avLst/>
          </a:prstGeom>
        </p:spPr>
      </p:pic>
    </p:spTree>
    <p:extLst>
      <p:ext uri="{BB962C8B-B14F-4D97-AF65-F5344CB8AC3E}">
        <p14:creationId xmlns:p14="http://schemas.microsoft.com/office/powerpoint/2010/main" val="16210964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655" y="115744"/>
            <a:ext cx="11035145" cy="1089602"/>
          </a:xfrm>
        </p:spPr>
        <p:txBody>
          <a:bodyPr>
            <a:normAutofit fontScale="90000"/>
          </a:bodyPr>
          <a:lstStyle/>
          <a:p>
            <a:r>
              <a:rPr lang="en-US" dirty="0" smtClean="0"/>
              <a:t>Examples of Traditional </a:t>
            </a:r>
            <a:r>
              <a:rPr lang="en-US" dirty="0"/>
              <a:t>feature detection </a:t>
            </a:r>
            <a:r>
              <a:rPr lang="en-US" dirty="0" smtClean="0"/>
              <a:t>techniques</a:t>
            </a:r>
            <a:endParaRPr lang="en-US" dirty="0"/>
          </a:p>
        </p:txBody>
      </p:sp>
      <p:sp>
        <p:nvSpPr>
          <p:cNvPr id="3" name="Content Placeholder 2"/>
          <p:cNvSpPr>
            <a:spLocks noGrp="1"/>
          </p:cNvSpPr>
          <p:nvPr>
            <p:ph idx="1"/>
          </p:nvPr>
        </p:nvSpPr>
        <p:spPr>
          <a:xfrm>
            <a:off x="429491" y="1205346"/>
            <a:ext cx="10924309" cy="5320146"/>
          </a:xfrm>
        </p:spPr>
        <p:txBody>
          <a:bodyPr>
            <a:normAutofit lnSpcReduction="10000"/>
          </a:bodyPr>
          <a:lstStyle/>
          <a:p>
            <a:r>
              <a:rPr lang="en-GB" b="1" dirty="0"/>
              <a:t>Harris Corner Detection — </a:t>
            </a:r>
            <a:r>
              <a:rPr lang="en-GB" dirty="0"/>
              <a:t>Uses a Gaussian window function to detect corners. (</a:t>
            </a:r>
            <a:r>
              <a:rPr lang="en-GB" dirty="0">
                <a:hlinkClick r:id="rId2"/>
              </a:rPr>
              <a:t>read more</a:t>
            </a:r>
            <a:r>
              <a:rPr lang="en-GB" dirty="0"/>
              <a:t>)</a:t>
            </a:r>
          </a:p>
          <a:p>
            <a:r>
              <a:rPr lang="en-GB" b="1" dirty="0"/>
              <a:t>Shi-</a:t>
            </a:r>
            <a:r>
              <a:rPr lang="en-GB" b="1" dirty="0" err="1"/>
              <a:t>Tomasi</a:t>
            </a:r>
            <a:r>
              <a:rPr lang="en-GB" b="1" dirty="0"/>
              <a:t> Corner Detector — </a:t>
            </a:r>
            <a:r>
              <a:rPr lang="en-GB" dirty="0"/>
              <a:t>The authors modified the scoring function used in Harris Corner Detection to achieve a better corner detection technique (</a:t>
            </a:r>
            <a:r>
              <a:rPr lang="en-GB" dirty="0">
                <a:hlinkClick r:id="rId3"/>
              </a:rPr>
              <a:t>read more</a:t>
            </a:r>
            <a:r>
              <a:rPr lang="en-GB" dirty="0"/>
              <a:t>)</a:t>
            </a:r>
          </a:p>
          <a:p>
            <a:r>
              <a:rPr lang="en-GB" b="1" dirty="0"/>
              <a:t>Scale-Invariant Feature Transform (SIFT) —</a:t>
            </a:r>
            <a:r>
              <a:rPr lang="en-GB" dirty="0"/>
              <a:t> This technique is scale invariant unlike the previous two. (</a:t>
            </a:r>
            <a:r>
              <a:rPr lang="en-GB" dirty="0">
                <a:hlinkClick r:id="rId4"/>
              </a:rPr>
              <a:t>read more</a:t>
            </a:r>
            <a:r>
              <a:rPr lang="en-GB" dirty="0"/>
              <a:t>)</a:t>
            </a:r>
          </a:p>
          <a:p>
            <a:r>
              <a:rPr lang="en-GB" b="1" dirty="0"/>
              <a:t>Speeded-Up Robust Features (SURF) — </a:t>
            </a:r>
            <a:r>
              <a:rPr lang="en-GB" dirty="0"/>
              <a:t>This is a faster version of SIFT as the name says. (</a:t>
            </a:r>
            <a:r>
              <a:rPr lang="en-GB" dirty="0">
                <a:hlinkClick r:id="rId5"/>
              </a:rPr>
              <a:t>read more</a:t>
            </a:r>
            <a:r>
              <a:rPr lang="en-GB" dirty="0"/>
              <a:t>)</a:t>
            </a:r>
          </a:p>
          <a:p>
            <a:r>
              <a:rPr lang="en-GB" b="1" dirty="0"/>
              <a:t>Features from Accelerated Segment Test (FAST) — </a:t>
            </a:r>
            <a:r>
              <a:rPr lang="en-GB" dirty="0"/>
              <a:t>This is a much more faster corner detection technique compared to SURF. (</a:t>
            </a:r>
            <a:r>
              <a:rPr lang="en-GB" dirty="0">
                <a:hlinkClick r:id="rId6"/>
              </a:rPr>
              <a:t>read more</a:t>
            </a:r>
            <a:r>
              <a:rPr lang="en-GB" dirty="0"/>
              <a:t>)</a:t>
            </a:r>
          </a:p>
          <a:p>
            <a:r>
              <a:rPr lang="en-GB" b="1" dirty="0"/>
              <a:t>Binary Robust Independent Elementary Features (BRIEF) — </a:t>
            </a:r>
            <a:r>
              <a:rPr lang="en-GB" dirty="0"/>
              <a:t>This is only a feature descriptor that can be used with any other feature detector. This technique reduces the memory usage by converting descriptors in floating point numbers to binary strings. (</a:t>
            </a:r>
            <a:r>
              <a:rPr lang="en-GB" dirty="0">
                <a:hlinkClick r:id="rId7"/>
              </a:rPr>
              <a:t>read more</a:t>
            </a:r>
            <a:r>
              <a:rPr lang="en-GB" dirty="0"/>
              <a:t>)</a:t>
            </a:r>
          </a:p>
          <a:p>
            <a:r>
              <a:rPr lang="en-GB" b="1" dirty="0"/>
              <a:t>Oriented FAST and Rotated BRIEF (ORB) </a:t>
            </a:r>
            <a:r>
              <a:rPr lang="en-GB" dirty="0"/>
              <a:t>— SIFT and SURF are patented and this algorithm from OpenCV labs is a free alternative to them, that uses FAST </a:t>
            </a:r>
            <a:r>
              <a:rPr lang="en-GB" dirty="0" err="1"/>
              <a:t>keypoint</a:t>
            </a:r>
            <a:r>
              <a:rPr lang="en-GB" dirty="0"/>
              <a:t> detector and BRIEF descriptor. (</a:t>
            </a:r>
            <a:r>
              <a:rPr lang="en-GB" dirty="0">
                <a:hlinkClick r:id="rId8"/>
              </a:rPr>
              <a:t>read more</a:t>
            </a:r>
            <a:r>
              <a:rPr lang="en-GB" dirty="0" smtClean="0"/>
              <a:t>)</a:t>
            </a:r>
            <a:endParaRPr lang="en-GB" dirty="0"/>
          </a:p>
        </p:txBody>
      </p:sp>
    </p:spTree>
    <p:extLst>
      <p:ext uri="{BB962C8B-B14F-4D97-AF65-F5344CB8AC3E}">
        <p14:creationId xmlns:p14="http://schemas.microsoft.com/office/powerpoint/2010/main" val="31508873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799" y="2172030"/>
            <a:ext cx="10058400" cy="1609344"/>
          </a:xfrm>
        </p:spPr>
        <p:txBody>
          <a:bodyPr/>
          <a:lstStyle/>
          <a:p>
            <a:pPr algn="ctr"/>
            <a:r>
              <a:rPr lang="en-US" dirty="0"/>
              <a:t>Image classification using MLP </a:t>
            </a:r>
            <a:endParaRPr lang="en-CA" dirty="0"/>
          </a:p>
        </p:txBody>
      </p:sp>
    </p:spTree>
    <p:extLst>
      <p:ext uri="{BB962C8B-B14F-4D97-AF65-F5344CB8AC3E}">
        <p14:creationId xmlns:p14="http://schemas.microsoft.com/office/powerpoint/2010/main" val="4204667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357" y="817142"/>
            <a:ext cx="10058400" cy="1609344"/>
          </a:xfrm>
        </p:spPr>
        <p:txBody>
          <a:bodyPr>
            <a:normAutofit/>
          </a:bodyPr>
          <a:lstStyle/>
          <a:p>
            <a:r>
              <a:rPr lang="en-US" sz="6600" dirty="0"/>
              <a:t>Image classification using MLP </a:t>
            </a:r>
          </a:p>
        </p:txBody>
      </p:sp>
      <p:pic>
        <p:nvPicPr>
          <p:cNvPr id="4" name="Picture 3"/>
          <p:cNvPicPr>
            <a:picLocks noChangeAspect="1"/>
          </p:cNvPicPr>
          <p:nvPr/>
        </p:nvPicPr>
        <p:blipFill>
          <a:blip r:embed="rId2"/>
          <a:stretch>
            <a:fillRect/>
          </a:stretch>
        </p:blipFill>
        <p:spPr>
          <a:xfrm>
            <a:off x="1014430" y="2426486"/>
            <a:ext cx="9310254" cy="3635777"/>
          </a:xfrm>
          <a:prstGeom prst="rect">
            <a:avLst/>
          </a:prstGeom>
          <a:ln>
            <a:solidFill>
              <a:schemeClr val="tx1"/>
            </a:solidFill>
          </a:ln>
        </p:spPr>
      </p:pic>
    </p:spTree>
    <p:extLst>
      <p:ext uri="{BB962C8B-B14F-4D97-AF65-F5344CB8AC3E}">
        <p14:creationId xmlns:p14="http://schemas.microsoft.com/office/powerpoint/2010/main" val="928624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975" y="152122"/>
            <a:ext cx="10058400" cy="942386"/>
          </a:xfrm>
        </p:spPr>
        <p:txBody>
          <a:bodyPr>
            <a:normAutofit/>
          </a:bodyPr>
          <a:lstStyle/>
          <a:p>
            <a:r>
              <a:rPr lang="en-US" sz="4400" dirty="0"/>
              <a:t>Input layer </a:t>
            </a:r>
          </a:p>
        </p:txBody>
      </p:sp>
      <p:sp>
        <p:nvSpPr>
          <p:cNvPr id="3" name="Content Placeholder 2"/>
          <p:cNvSpPr>
            <a:spLocks noGrp="1"/>
          </p:cNvSpPr>
          <p:nvPr>
            <p:ph idx="1"/>
          </p:nvPr>
        </p:nvSpPr>
        <p:spPr>
          <a:xfrm>
            <a:off x="487957" y="1094508"/>
            <a:ext cx="10775787" cy="5209310"/>
          </a:xfrm>
        </p:spPr>
        <p:txBody>
          <a:bodyPr>
            <a:normAutofit/>
          </a:bodyPr>
          <a:lstStyle/>
          <a:p>
            <a:r>
              <a:rPr lang="en-GB" dirty="0"/>
              <a:t>We had a 1D vector of features (</a:t>
            </a:r>
            <a:r>
              <a:rPr lang="en-GB" i="1" dirty="0"/>
              <a:t>x1, x2, x3....... </a:t>
            </a:r>
            <a:r>
              <a:rPr lang="en-GB" i="1" dirty="0" err="1"/>
              <a:t>xn</a:t>
            </a:r>
            <a:r>
              <a:rPr lang="en-GB" dirty="0"/>
              <a:t>) that are fed to the input layer of the network. But to allow the network to understand 2D images, we need to </a:t>
            </a:r>
            <a:r>
              <a:rPr lang="en-GB" dirty="0" smtClean="0"/>
              <a:t>pre-process </a:t>
            </a:r>
            <a:r>
              <a:rPr lang="en-GB" dirty="0"/>
              <a:t>the images first before feeding them to the network. </a:t>
            </a:r>
            <a:r>
              <a:rPr lang="en-GB" dirty="0" smtClean="0"/>
              <a:t>[need to be flatten]</a:t>
            </a:r>
          </a:p>
          <a:p>
            <a:r>
              <a:rPr lang="en-GB" dirty="0" smtClean="0"/>
              <a:t>Assume we </a:t>
            </a:r>
            <a:r>
              <a:rPr lang="en-GB" dirty="0"/>
              <a:t>have an image of 28 pixels wide x 28 pixels height. This image is seen by the computer as a 28x28 matrix with pixel values range from 0 to 255 (0 for black and 255 for white and the range in between for </a:t>
            </a:r>
            <a:r>
              <a:rPr lang="en-GB" dirty="0" err="1"/>
              <a:t>gray</a:t>
            </a:r>
            <a:r>
              <a:rPr lang="en-GB" dirty="0"/>
              <a:t> scale). </a:t>
            </a:r>
            <a:endParaRPr lang="en-GB" dirty="0" smtClean="0"/>
          </a:p>
          <a:p>
            <a:r>
              <a:rPr lang="en-GB" dirty="0"/>
              <a:t>Since MLPs only take the input as a 1D vector with dimensions (1, n), they cannot take the raw 2D image matrix with dimensions (x, y). To fit the image in the input layer, we first need to transform our image into one large vector with the dimensions (1, n) that contains all the pixels’ values of the image. This process is called </a:t>
            </a:r>
            <a:r>
              <a:rPr lang="en-GB" i="1" dirty="0"/>
              <a:t>image flattening. </a:t>
            </a:r>
            <a:r>
              <a:rPr lang="en-GB" dirty="0"/>
              <a:t>In this example, the total number (n) of pixels in this image is 28 x 28 = 784. </a:t>
            </a:r>
            <a:endParaRPr lang="en-GB" dirty="0" smtClean="0"/>
          </a:p>
          <a:p>
            <a:r>
              <a:rPr lang="en-GB" dirty="0"/>
              <a:t>the input layer in this example will have a total of 784 nodes. </a:t>
            </a:r>
            <a:r>
              <a:rPr lang="en-GB" i="1" dirty="0"/>
              <a:t>x1, x2, x3....... x784.</a:t>
            </a:r>
            <a:r>
              <a:rPr lang="en-GB" dirty="0"/>
              <a:t> </a:t>
            </a:r>
            <a:br>
              <a:rPr lang="en-GB" dirty="0"/>
            </a:br>
            <a:r>
              <a:rPr lang="en-GB" dirty="0"/>
              <a:t/>
            </a:r>
            <a:br>
              <a:rPr lang="en-GB" dirty="0"/>
            </a:br>
            <a:r>
              <a:rPr lang="en-GB" dirty="0"/>
              <a:t/>
            </a:r>
            <a:br>
              <a:rPr lang="en-GB" dirty="0"/>
            </a:br>
            <a:r>
              <a:rPr lang="en-GB" dirty="0"/>
              <a:t/>
            </a:r>
            <a:br>
              <a:rPr lang="en-GB" dirty="0"/>
            </a:br>
            <a:endParaRPr lang="en-US" dirty="0"/>
          </a:p>
        </p:txBody>
      </p:sp>
      <p:pic>
        <p:nvPicPr>
          <p:cNvPr id="4" name="Picture 3"/>
          <p:cNvPicPr>
            <a:picLocks noChangeAspect="1"/>
          </p:cNvPicPr>
          <p:nvPr/>
        </p:nvPicPr>
        <p:blipFill>
          <a:blip r:embed="rId2"/>
          <a:stretch>
            <a:fillRect/>
          </a:stretch>
        </p:blipFill>
        <p:spPr>
          <a:xfrm>
            <a:off x="487957" y="5070762"/>
            <a:ext cx="2538845" cy="1459923"/>
          </a:xfrm>
          <a:prstGeom prst="rect">
            <a:avLst/>
          </a:prstGeom>
        </p:spPr>
      </p:pic>
      <p:pic>
        <p:nvPicPr>
          <p:cNvPr id="5" name="Picture 4"/>
          <p:cNvPicPr>
            <a:picLocks noChangeAspect="1"/>
          </p:cNvPicPr>
          <p:nvPr/>
        </p:nvPicPr>
        <p:blipFill>
          <a:blip r:embed="rId3"/>
          <a:stretch>
            <a:fillRect/>
          </a:stretch>
        </p:blipFill>
        <p:spPr>
          <a:xfrm>
            <a:off x="3151492" y="5031798"/>
            <a:ext cx="8209234" cy="1385453"/>
          </a:xfrm>
          <a:prstGeom prst="rect">
            <a:avLst/>
          </a:prstGeom>
        </p:spPr>
      </p:pic>
    </p:spTree>
    <p:extLst>
      <p:ext uri="{BB962C8B-B14F-4D97-AF65-F5344CB8AC3E}">
        <p14:creationId xmlns:p14="http://schemas.microsoft.com/office/powerpoint/2010/main" val="6023698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158" y="152123"/>
            <a:ext cx="10058400" cy="1053223"/>
          </a:xfrm>
        </p:spPr>
        <p:txBody>
          <a:bodyPr>
            <a:normAutofit/>
          </a:bodyPr>
          <a:lstStyle/>
          <a:p>
            <a:r>
              <a:rPr lang="en-US" dirty="0"/>
              <a:t>Hidden </a:t>
            </a:r>
            <a:r>
              <a:rPr lang="en-US" dirty="0" smtClean="0"/>
              <a:t>Layers and </a:t>
            </a:r>
            <a:r>
              <a:rPr lang="en-US" dirty="0"/>
              <a:t>Output Layer </a:t>
            </a:r>
          </a:p>
        </p:txBody>
      </p:sp>
      <p:sp>
        <p:nvSpPr>
          <p:cNvPr id="3" name="Content Placeholder 2"/>
          <p:cNvSpPr>
            <a:spLocks noGrp="1"/>
          </p:cNvSpPr>
          <p:nvPr>
            <p:ph idx="1"/>
          </p:nvPr>
        </p:nvSpPr>
        <p:spPr>
          <a:xfrm>
            <a:off x="183158" y="1205345"/>
            <a:ext cx="11205278" cy="5015345"/>
          </a:xfrm>
        </p:spPr>
        <p:txBody>
          <a:bodyPr/>
          <a:lstStyle/>
          <a:p>
            <a:r>
              <a:rPr lang="en-GB" dirty="0"/>
              <a:t>the neural network can have one or more hidden layers (technically, as many as you want). Each layer has one or more neurons (also technically as many as you want). Your main job, as a neural network engineer, is to design these layers. </a:t>
            </a:r>
            <a:endParaRPr lang="en-GB" dirty="0" smtClean="0"/>
          </a:p>
          <a:p>
            <a:r>
              <a:rPr lang="en-GB" dirty="0"/>
              <a:t>And don’t forget to add the </a:t>
            </a:r>
            <a:r>
              <a:rPr lang="en-GB" dirty="0" smtClean="0"/>
              <a:t>activation </a:t>
            </a:r>
            <a:r>
              <a:rPr lang="en-GB" dirty="0"/>
              <a:t>function </a:t>
            </a:r>
            <a:r>
              <a:rPr lang="en-GB" dirty="0" smtClean="0"/>
              <a:t>(for example </a:t>
            </a:r>
            <a:r>
              <a:rPr lang="en-GB" dirty="0" err="1" smtClean="0"/>
              <a:t>ReLU</a:t>
            </a:r>
            <a:r>
              <a:rPr lang="en-GB" dirty="0" smtClean="0"/>
              <a:t>) for </a:t>
            </a:r>
            <a:r>
              <a:rPr lang="en-GB" dirty="0"/>
              <a:t>each hidden layer. </a:t>
            </a:r>
            <a:endParaRPr lang="en-GB" dirty="0" smtClean="0"/>
          </a:p>
          <a:p>
            <a:r>
              <a:rPr lang="en-GB" dirty="0"/>
              <a:t>The output layer is pretty straight forward. </a:t>
            </a:r>
            <a:r>
              <a:rPr lang="en-GB" dirty="0" smtClean="0"/>
              <a:t>In </a:t>
            </a:r>
            <a:r>
              <a:rPr lang="en-GB" dirty="0"/>
              <a:t>classification problems, the number of nodes in the output layer should be equal to the </a:t>
            </a:r>
            <a:r>
              <a:rPr lang="en-GB" dirty="0">
                <a:solidFill>
                  <a:srgbClr val="FF0000"/>
                </a:solidFill>
              </a:rPr>
              <a:t>number of </a:t>
            </a:r>
            <a:r>
              <a:rPr lang="en-GB" dirty="0" smtClean="0">
                <a:solidFill>
                  <a:srgbClr val="FF0000"/>
                </a:solidFill>
              </a:rPr>
              <a:t>classes </a:t>
            </a:r>
            <a:r>
              <a:rPr lang="en-GB" dirty="0" smtClean="0"/>
              <a:t>that </a:t>
            </a:r>
            <a:r>
              <a:rPr lang="en-GB" dirty="0"/>
              <a:t>you are trying to classify. In this problem, we are classifying 10 digits (0, 1, 2, </a:t>
            </a:r>
            <a:r>
              <a:rPr lang="en-GB" dirty="0" smtClean="0"/>
              <a:t>3, </a:t>
            </a:r>
            <a:r>
              <a:rPr lang="en-GB" dirty="0"/>
              <a:t>4, 5, 6, 7 ,8 , 9). Then we will need to add one last Dense layer that contains 10 nodes. </a:t>
            </a:r>
            <a:br>
              <a:rPr lang="en-GB" dirty="0"/>
            </a:br>
            <a:r>
              <a:rPr lang="en-GB" dirty="0"/>
              <a:t/>
            </a:r>
            <a:br>
              <a:rPr lang="en-GB" dirty="0"/>
            </a:br>
            <a:r>
              <a:rPr lang="en-GB" dirty="0"/>
              <a:t/>
            </a:r>
            <a:br>
              <a:rPr lang="en-GB" dirty="0"/>
            </a:br>
            <a:endParaRPr lang="en-US" dirty="0"/>
          </a:p>
        </p:txBody>
      </p:sp>
      <p:pic>
        <p:nvPicPr>
          <p:cNvPr id="4" name="Picture 3"/>
          <p:cNvPicPr>
            <a:picLocks noChangeAspect="1"/>
          </p:cNvPicPr>
          <p:nvPr/>
        </p:nvPicPr>
        <p:blipFill>
          <a:blip r:embed="rId2"/>
          <a:stretch>
            <a:fillRect/>
          </a:stretch>
        </p:blipFill>
        <p:spPr>
          <a:xfrm>
            <a:off x="183158" y="3865417"/>
            <a:ext cx="6813387" cy="1866900"/>
          </a:xfrm>
          <a:prstGeom prst="rect">
            <a:avLst/>
          </a:prstGeom>
        </p:spPr>
      </p:pic>
      <p:pic>
        <p:nvPicPr>
          <p:cNvPr id="5" name="Picture 4"/>
          <p:cNvPicPr>
            <a:picLocks noChangeAspect="1"/>
          </p:cNvPicPr>
          <p:nvPr/>
        </p:nvPicPr>
        <p:blipFill>
          <a:blip r:embed="rId3"/>
          <a:stretch>
            <a:fillRect/>
          </a:stretch>
        </p:blipFill>
        <p:spPr>
          <a:xfrm>
            <a:off x="6996545" y="3865416"/>
            <a:ext cx="4710546" cy="1219200"/>
          </a:xfrm>
          <a:prstGeom prst="rect">
            <a:avLst/>
          </a:prstGeom>
        </p:spPr>
      </p:pic>
      <p:pic>
        <p:nvPicPr>
          <p:cNvPr id="6" name="Picture 5"/>
          <p:cNvPicPr>
            <a:picLocks noChangeAspect="1"/>
          </p:cNvPicPr>
          <p:nvPr/>
        </p:nvPicPr>
        <p:blipFill>
          <a:blip r:embed="rId4"/>
          <a:stretch>
            <a:fillRect/>
          </a:stretch>
        </p:blipFill>
        <p:spPr>
          <a:xfrm>
            <a:off x="6996545" y="5221427"/>
            <a:ext cx="4710546" cy="533400"/>
          </a:xfrm>
          <a:prstGeom prst="rect">
            <a:avLst/>
          </a:prstGeom>
        </p:spPr>
      </p:pic>
    </p:spTree>
    <p:extLst>
      <p:ext uri="{BB962C8B-B14F-4D97-AF65-F5344CB8AC3E}">
        <p14:creationId xmlns:p14="http://schemas.microsoft.com/office/powerpoint/2010/main" val="20773725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430" y="221395"/>
            <a:ext cx="10058400" cy="1288750"/>
          </a:xfrm>
        </p:spPr>
        <p:txBody>
          <a:bodyPr>
            <a:normAutofit fontScale="90000"/>
          </a:bodyPr>
          <a:lstStyle/>
          <a:p>
            <a:r>
              <a:rPr lang="en-GB" dirty="0"/>
              <a:t>Drawbacks of MLPs in processing images </a:t>
            </a:r>
            <a:endParaRPr lang="en-US" dirty="0"/>
          </a:p>
        </p:txBody>
      </p:sp>
      <p:sp>
        <p:nvSpPr>
          <p:cNvPr id="3" name="Content Placeholder 2"/>
          <p:cNvSpPr>
            <a:spLocks noGrp="1"/>
          </p:cNvSpPr>
          <p:nvPr>
            <p:ph idx="1"/>
          </p:nvPr>
        </p:nvSpPr>
        <p:spPr>
          <a:xfrm>
            <a:off x="374073" y="1343891"/>
            <a:ext cx="10754175" cy="4828309"/>
          </a:xfrm>
        </p:spPr>
        <p:txBody>
          <a:bodyPr/>
          <a:lstStyle/>
          <a:p>
            <a:pPr marL="457200" indent="-457200">
              <a:buFont typeface="+mj-lt"/>
              <a:buAutoNum type="arabicPeriod"/>
            </a:pPr>
            <a:r>
              <a:rPr lang="en-GB" b="1" i="1" dirty="0">
                <a:solidFill>
                  <a:srgbClr val="FF0000"/>
                </a:solidFill>
              </a:rPr>
              <a:t>Flattening the image to a 1D vector input leads to losing the spatial features of 2D </a:t>
            </a:r>
            <a:r>
              <a:rPr lang="en-GB" b="1" i="1" dirty="0" smtClean="0">
                <a:solidFill>
                  <a:srgbClr val="FF0000"/>
                </a:solidFill>
              </a:rPr>
              <a:t>images</a:t>
            </a:r>
            <a:r>
              <a:rPr lang="en-GB" dirty="0" smtClean="0">
                <a:solidFill>
                  <a:srgbClr val="FF0000"/>
                </a:solidFill>
              </a:rPr>
              <a:t>:</a:t>
            </a:r>
          </a:p>
          <a:p>
            <a:pPr lvl="1"/>
            <a:r>
              <a:rPr lang="en-GB" dirty="0" smtClean="0">
                <a:solidFill>
                  <a:srgbClr val="7030A0"/>
                </a:solidFill>
              </a:rPr>
              <a:t>CNNs </a:t>
            </a:r>
            <a:r>
              <a:rPr lang="en-GB" dirty="0">
                <a:solidFill>
                  <a:srgbClr val="7030A0"/>
                </a:solidFill>
              </a:rPr>
              <a:t>on the other hand, do not require flattening the image. We can feed the raw image matrix of pixels to our network. This will allow the CNN to understand that pixels that are close to each other are heavily related than the pixels that are far apart. </a:t>
            </a:r>
            <a:endParaRPr lang="en-GB" dirty="0" smtClean="0">
              <a:solidFill>
                <a:srgbClr val="7030A0"/>
              </a:solidFill>
            </a:endParaRPr>
          </a:p>
          <a:p>
            <a:pPr marL="274320" lvl="1" indent="0">
              <a:buNone/>
            </a:pPr>
            <a:r>
              <a:rPr lang="en-GB" dirty="0"/>
              <a:t/>
            </a:r>
            <a:br>
              <a:rPr lang="en-GB" dirty="0"/>
            </a:br>
            <a:r>
              <a:rPr lang="en-GB" dirty="0"/>
              <a:t/>
            </a:r>
            <a:br>
              <a:rPr lang="en-GB" dirty="0"/>
            </a:br>
            <a:r>
              <a:rPr lang="en-GB" dirty="0"/>
              <a:t/>
            </a:r>
            <a:br>
              <a:rPr lang="en-GB" dirty="0"/>
            </a:br>
            <a:r>
              <a:rPr lang="en-GB" dirty="0"/>
              <a:t/>
            </a:r>
            <a:br>
              <a:rPr lang="en-GB" dirty="0"/>
            </a:br>
            <a:r>
              <a:rPr lang="en-GB" dirty="0"/>
              <a:t/>
            </a:r>
            <a:br>
              <a:rPr lang="en-GB" dirty="0"/>
            </a:br>
            <a:endParaRPr lang="en-US" dirty="0"/>
          </a:p>
        </p:txBody>
      </p:sp>
      <p:pic>
        <p:nvPicPr>
          <p:cNvPr id="4" name="Picture 3"/>
          <p:cNvPicPr>
            <a:picLocks noChangeAspect="1"/>
          </p:cNvPicPr>
          <p:nvPr/>
        </p:nvPicPr>
        <p:blipFill>
          <a:blip r:embed="rId3"/>
          <a:stretch>
            <a:fillRect/>
          </a:stretch>
        </p:blipFill>
        <p:spPr>
          <a:xfrm>
            <a:off x="2654301" y="3297094"/>
            <a:ext cx="4597400" cy="1592406"/>
          </a:xfrm>
          <a:prstGeom prst="rect">
            <a:avLst/>
          </a:prstGeom>
        </p:spPr>
      </p:pic>
      <p:pic>
        <p:nvPicPr>
          <p:cNvPr id="5" name="Picture 4"/>
          <p:cNvPicPr>
            <a:picLocks noChangeAspect="1"/>
          </p:cNvPicPr>
          <p:nvPr/>
        </p:nvPicPr>
        <p:blipFill>
          <a:blip r:embed="rId4"/>
          <a:stretch>
            <a:fillRect/>
          </a:stretch>
        </p:blipFill>
        <p:spPr>
          <a:xfrm>
            <a:off x="3225304" y="5303837"/>
            <a:ext cx="3455393" cy="1006475"/>
          </a:xfrm>
          <a:prstGeom prst="rect">
            <a:avLst/>
          </a:prstGeom>
        </p:spPr>
      </p:pic>
    </p:spTree>
    <p:extLst>
      <p:ext uri="{BB962C8B-B14F-4D97-AF65-F5344CB8AC3E}">
        <p14:creationId xmlns:p14="http://schemas.microsoft.com/office/powerpoint/2010/main" val="30064628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866" y="110559"/>
            <a:ext cx="10058400" cy="1164059"/>
          </a:xfrm>
        </p:spPr>
        <p:txBody>
          <a:bodyPr/>
          <a:lstStyle/>
          <a:p>
            <a:r>
              <a:rPr lang="en-US" dirty="0" smtClean="0"/>
              <a:t>Cont. spatial information loss</a:t>
            </a:r>
            <a:endParaRPr lang="en-US" dirty="0"/>
          </a:p>
        </p:txBody>
      </p:sp>
      <p:sp>
        <p:nvSpPr>
          <p:cNvPr id="3" name="Content Placeholder 2"/>
          <p:cNvSpPr>
            <a:spLocks noGrp="1"/>
          </p:cNvSpPr>
          <p:nvPr>
            <p:ph idx="1"/>
          </p:nvPr>
        </p:nvSpPr>
        <p:spPr>
          <a:xfrm>
            <a:off x="210866" y="1122218"/>
            <a:ext cx="10917382" cy="5049982"/>
          </a:xfrm>
        </p:spPr>
        <p:txBody>
          <a:bodyPr/>
          <a:lstStyle/>
          <a:p>
            <a:r>
              <a:rPr lang="en-GB" dirty="0"/>
              <a:t>Input vector = [1, 1, 0, 0, 1, 1, 0, 0, 0, 0, 0, 0, 0, 0, 0, 0]</a:t>
            </a:r>
          </a:p>
          <a:p>
            <a:r>
              <a:rPr lang="en-GB" dirty="0"/>
              <a:t>When the training is complete, the network will learn to identify a square </a:t>
            </a:r>
            <a:r>
              <a:rPr lang="en-GB" i="1" dirty="0"/>
              <a:t>only </a:t>
            </a:r>
            <a:r>
              <a:rPr lang="en-GB" dirty="0"/>
              <a:t>when the input nodes </a:t>
            </a:r>
            <a:r>
              <a:rPr lang="en-GB" i="1" dirty="0"/>
              <a:t>x1, x2, x5, </a:t>
            </a:r>
            <a:r>
              <a:rPr lang="en-GB" dirty="0"/>
              <a:t>and </a:t>
            </a:r>
            <a:r>
              <a:rPr lang="en-GB" i="1" dirty="0"/>
              <a:t>x6 </a:t>
            </a:r>
            <a:r>
              <a:rPr lang="en-GB" dirty="0"/>
              <a:t>are fired. But what happens when we have new images with square shapes but located in different areas in the image? </a:t>
            </a:r>
            <a:endParaRPr lang="en-GB" dirty="0" smtClean="0"/>
          </a:p>
          <a:p>
            <a:r>
              <a:rPr lang="en-GB" dirty="0"/>
              <a:t/>
            </a:r>
            <a:br>
              <a:rPr lang="en-GB" dirty="0"/>
            </a:br>
            <a:endParaRPr lang="en-US" dirty="0"/>
          </a:p>
        </p:txBody>
      </p:sp>
      <p:pic>
        <p:nvPicPr>
          <p:cNvPr id="4" name="Picture 3"/>
          <p:cNvPicPr>
            <a:picLocks noChangeAspect="1"/>
          </p:cNvPicPr>
          <p:nvPr/>
        </p:nvPicPr>
        <p:blipFill>
          <a:blip r:embed="rId3"/>
          <a:stretch>
            <a:fillRect/>
          </a:stretch>
        </p:blipFill>
        <p:spPr>
          <a:xfrm>
            <a:off x="2298355" y="3004046"/>
            <a:ext cx="5883421" cy="2787154"/>
          </a:xfrm>
          <a:prstGeom prst="rect">
            <a:avLst/>
          </a:prstGeom>
        </p:spPr>
      </p:pic>
    </p:spTree>
    <p:extLst>
      <p:ext uri="{BB962C8B-B14F-4D97-AF65-F5344CB8AC3E}">
        <p14:creationId xmlns:p14="http://schemas.microsoft.com/office/powerpoint/2010/main" val="1625665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946" y="1"/>
            <a:ext cx="10515600" cy="803564"/>
          </a:xfrm>
        </p:spPr>
        <p:txBody>
          <a:bodyPr>
            <a:normAutofit fontScale="90000"/>
          </a:bodyPr>
          <a:lstStyle/>
          <a:p>
            <a:r>
              <a:rPr lang="en-US" dirty="0"/>
              <a:t>What are features</a:t>
            </a:r>
            <a:r>
              <a:rPr lang="en-US" dirty="0" smtClean="0"/>
              <a:t>?</a:t>
            </a:r>
            <a:endParaRPr lang="en-US" dirty="0"/>
          </a:p>
        </p:txBody>
      </p:sp>
      <p:sp>
        <p:nvSpPr>
          <p:cNvPr id="3" name="Content Placeholder 2"/>
          <p:cNvSpPr>
            <a:spLocks noGrp="1"/>
          </p:cNvSpPr>
          <p:nvPr>
            <p:ph idx="1"/>
          </p:nvPr>
        </p:nvSpPr>
        <p:spPr>
          <a:xfrm>
            <a:off x="429491" y="955964"/>
            <a:ext cx="10924309" cy="5220999"/>
          </a:xfrm>
        </p:spPr>
        <p:txBody>
          <a:bodyPr/>
          <a:lstStyle/>
          <a:p>
            <a:r>
              <a:rPr lang="en-GB" dirty="0"/>
              <a:t>Features are parts or patterns of an object in an image that help to identify it. </a:t>
            </a:r>
            <a:endParaRPr lang="en-GB" dirty="0" smtClean="0"/>
          </a:p>
          <a:p>
            <a:r>
              <a:rPr lang="en-GB" dirty="0" smtClean="0"/>
              <a:t>For </a:t>
            </a:r>
            <a:r>
              <a:rPr lang="en-GB" dirty="0"/>
              <a:t>example — a square has 4 corners and 4 edges, they can be called features of the square, and they help us humans identify it’s a square. </a:t>
            </a:r>
            <a:endParaRPr lang="en-GB" dirty="0" smtClean="0"/>
          </a:p>
          <a:p>
            <a:r>
              <a:rPr lang="en-GB" dirty="0" smtClean="0"/>
              <a:t>Features </a:t>
            </a:r>
            <a:r>
              <a:rPr lang="en-GB" dirty="0"/>
              <a:t>include properties like corners, edges, regions of interest points, ridges, etc</a:t>
            </a:r>
            <a:r>
              <a:rPr lang="en-GB" dirty="0" smtClean="0"/>
              <a:t>.</a:t>
            </a:r>
          </a:p>
          <a:p>
            <a:r>
              <a:rPr lang="en-GB" dirty="0"/>
              <a:t>As shown in the </a:t>
            </a:r>
            <a:r>
              <a:rPr lang="en-GB" dirty="0" smtClean="0"/>
              <a:t>image </a:t>
            </a:r>
            <a:r>
              <a:rPr lang="en-GB" dirty="0"/>
              <a:t>the yellow </a:t>
            </a:r>
            <a:endParaRPr lang="en-GB" dirty="0" smtClean="0"/>
          </a:p>
          <a:p>
            <a:pPr marL="0" indent="0">
              <a:buNone/>
            </a:pPr>
            <a:r>
              <a:rPr lang="en-GB" dirty="0" smtClean="0"/>
              <a:t>points </a:t>
            </a:r>
            <a:r>
              <a:rPr lang="en-GB" dirty="0"/>
              <a:t>show the features detected </a:t>
            </a:r>
            <a:endParaRPr lang="en-GB" dirty="0" smtClean="0"/>
          </a:p>
          <a:p>
            <a:pPr marL="0" indent="0">
              <a:buNone/>
            </a:pPr>
            <a:r>
              <a:rPr lang="en-GB" dirty="0" smtClean="0"/>
              <a:t>using </a:t>
            </a:r>
            <a:r>
              <a:rPr lang="en-GB" dirty="0"/>
              <a:t>a technique called </a:t>
            </a:r>
            <a:r>
              <a:rPr lang="en-GB" dirty="0" smtClean="0"/>
              <a:t>Harris</a:t>
            </a:r>
          </a:p>
          <a:p>
            <a:pPr marL="0" indent="0">
              <a:buNone/>
            </a:pPr>
            <a:r>
              <a:rPr lang="en-GB" dirty="0" smtClean="0"/>
              <a:t> </a:t>
            </a:r>
            <a:r>
              <a:rPr lang="en-GB" dirty="0"/>
              <a:t>Detection.</a:t>
            </a:r>
            <a:endParaRPr lang="en-US" dirty="0"/>
          </a:p>
        </p:txBody>
      </p:sp>
      <p:pic>
        <p:nvPicPr>
          <p:cNvPr id="4" name="Picture 3"/>
          <p:cNvPicPr>
            <a:picLocks noChangeAspect="1"/>
          </p:cNvPicPr>
          <p:nvPr/>
        </p:nvPicPr>
        <p:blipFill>
          <a:blip r:embed="rId3"/>
          <a:stretch>
            <a:fillRect/>
          </a:stretch>
        </p:blipFill>
        <p:spPr>
          <a:xfrm>
            <a:off x="5941483" y="2749045"/>
            <a:ext cx="5412317" cy="3171824"/>
          </a:xfrm>
          <a:prstGeom prst="rect">
            <a:avLst/>
          </a:prstGeom>
          <a:ln>
            <a:solidFill>
              <a:schemeClr val="tx1"/>
            </a:solidFill>
          </a:ln>
        </p:spPr>
      </p:pic>
    </p:spTree>
    <p:extLst>
      <p:ext uri="{BB962C8B-B14F-4D97-AF65-F5344CB8AC3E}">
        <p14:creationId xmlns:p14="http://schemas.microsoft.com/office/powerpoint/2010/main" val="799784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429" y="138268"/>
            <a:ext cx="10058400" cy="873113"/>
          </a:xfrm>
        </p:spPr>
        <p:txBody>
          <a:bodyPr/>
          <a:lstStyle/>
          <a:p>
            <a:r>
              <a:rPr lang="en-US" dirty="0"/>
              <a:t>Cont. spatial information loss</a:t>
            </a:r>
          </a:p>
        </p:txBody>
      </p:sp>
      <p:sp>
        <p:nvSpPr>
          <p:cNvPr id="3" name="Content Placeholder 2"/>
          <p:cNvSpPr>
            <a:spLocks noGrp="1"/>
          </p:cNvSpPr>
          <p:nvPr>
            <p:ph idx="1"/>
          </p:nvPr>
        </p:nvSpPr>
        <p:spPr>
          <a:xfrm>
            <a:off x="252428" y="1149927"/>
            <a:ext cx="10875819" cy="5022273"/>
          </a:xfrm>
        </p:spPr>
        <p:txBody>
          <a:bodyPr/>
          <a:lstStyle/>
          <a:p>
            <a:r>
              <a:rPr lang="en-GB" dirty="0"/>
              <a:t>Another example of feature learning: if we want to teach the network to recognize cats, ideally we want the neural network to learn the full shape of the cat features regardless to where they appear on the image (ears, nose, eyes, etc.). </a:t>
            </a:r>
            <a:endParaRPr lang="en-GB" dirty="0" smtClean="0"/>
          </a:p>
          <a:p>
            <a:r>
              <a:rPr lang="en-GB" dirty="0" smtClean="0"/>
              <a:t>This </a:t>
            </a:r>
            <a:r>
              <a:rPr lang="en-GB" dirty="0"/>
              <a:t>only happens when the network looks at the image as a set of pixels that when close to each other they are heavily related. </a:t>
            </a:r>
            <a:endParaRPr lang="en-GB" dirty="0" smtClean="0"/>
          </a:p>
          <a:p>
            <a:pPr marL="0" indent="0">
              <a:buNone/>
            </a:pPr>
            <a:r>
              <a:rPr lang="en-GB" dirty="0"/>
              <a:t/>
            </a:r>
            <a:br>
              <a:rPr lang="en-GB" dirty="0"/>
            </a:br>
            <a:endParaRPr lang="en-US" dirty="0"/>
          </a:p>
        </p:txBody>
      </p:sp>
      <p:pic>
        <p:nvPicPr>
          <p:cNvPr id="4" name="Picture 3"/>
          <p:cNvPicPr>
            <a:picLocks noChangeAspect="1"/>
          </p:cNvPicPr>
          <p:nvPr/>
        </p:nvPicPr>
        <p:blipFill>
          <a:blip r:embed="rId2"/>
          <a:stretch>
            <a:fillRect/>
          </a:stretch>
        </p:blipFill>
        <p:spPr>
          <a:xfrm>
            <a:off x="2382981" y="2981184"/>
            <a:ext cx="8575963" cy="3551235"/>
          </a:xfrm>
          <a:prstGeom prst="rect">
            <a:avLst/>
          </a:prstGeom>
        </p:spPr>
      </p:pic>
    </p:spTree>
    <p:extLst>
      <p:ext uri="{BB962C8B-B14F-4D97-AF65-F5344CB8AC3E}">
        <p14:creationId xmlns:p14="http://schemas.microsoft.com/office/powerpoint/2010/main" val="17660812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284" y="193687"/>
            <a:ext cx="10058400" cy="1150204"/>
          </a:xfrm>
        </p:spPr>
        <p:txBody>
          <a:bodyPr/>
          <a:lstStyle/>
          <a:p>
            <a:r>
              <a:rPr lang="en-US" dirty="0" smtClean="0"/>
              <a:t>Second drawback of MLP</a:t>
            </a:r>
            <a:endParaRPr lang="en-US" dirty="0"/>
          </a:p>
        </p:txBody>
      </p:sp>
      <p:sp>
        <p:nvSpPr>
          <p:cNvPr id="3" name="Content Placeholder 2"/>
          <p:cNvSpPr>
            <a:spLocks noGrp="1"/>
          </p:cNvSpPr>
          <p:nvPr>
            <p:ph idx="1"/>
          </p:nvPr>
        </p:nvSpPr>
        <p:spPr>
          <a:xfrm>
            <a:off x="484909" y="1205345"/>
            <a:ext cx="10643339" cy="5430982"/>
          </a:xfrm>
        </p:spPr>
        <p:txBody>
          <a:bodyPr>
            <a:normAutofit/>
          </a:bodyPr>
          <a:lstStyle/>
          <a:p>
            <a:pPr marL="457200" indent="-457200">
              <a:buFont typeface="+mj-lt"/>
              <a:buAutoNum type="arabicPeriod" startAt="2"/>
            </a:pPr>
            <a:r>
              <a:rPr lang="en-GB" b="1" i="1" dirty="0" smtClean="0">
                <a:solidFill>
                  <a:srgbClr val="FF0000"/>
                </a:solidFill>
              </a:rPr>
              <a:t>Fully </a:t>
            </a:r>
            <a:r>
              <a:rPr lang="en-GB" b="1" i="1" dirty="0">
                <a:solidFill>
                  <a:srgbClr val="FF0000"/>
                </a:solidFill>
              </a:rPr>
              <a:t>connected (dense) layers</a:t>
            </a:r>
            <a:r>
              <a:rPr lang="en-GB" dirty="0">
                <a:solidFill>
                  <a:srgbClr val="FF0000"/>
                </a:solidFill>
              </a:rPr>
              <a:t> </a:t>
            </a:r>
            <a:r>
              <a:rPr lang="en-GB" dirty="0" smtClean="0">
                <a:solidFill>
                  <a:srgbClr val="FF0000"/>
                </a:solidFill>
              </a:rPr>
              <a:t>:</a:t>
            </a:r>
          </a:p>
          <a:p>
            <a:pPr lvl="1"/>
            <a:r>
              <a:rPr lang="en-GB" dirty="0" smtClean="0"/>
              <a:t>Increase the number of parameters</a:t>
            </a:r>
            <a:endParaRPr lang="en-GB" dirty="0" smtClean="0"/>
          </a:p>
          <a:p>
            <a:pPr lvl="1"/>
            <a:r>
              <a:rPr lang="en-GB" dirty="0" smtClean="0">
                <a:solidFill>
                  <a:srgbClr val="7030A0"/>
                </a:solidFill>
              </a:rPr>
              <a:t>CNNs </a:t>
            </a:r>
            <a:r>
              <a:rPr lang="en-GB" dirty="0">
                <a:solidFill>
                  <a:srgbClr val="7030A0"/>
                </a:solidFill>
              </a:rPr>
              <a:t>on the other hand are </a:t>
            </a:r>
            <a:r>
              <a:rPr lang="en-GB" i="1" dirty="0">
                <a:solidFill>
                  <a:srgbClr val="7030A0"/>
                </a:solidFill>
              </a:rPr>
              <a:t>locally connected </a:t>
            </a:r>
            <a:r>
              <a:rPr lang="en-GB" dirty="0">
                <a:solidFill>
                  <a:srgbClr val="7030A0"/>
                </a:solidFill>
              </a:rPr>
              <a:t>layers. Where there nodes are connected to only a small subset of the previous layers’ nodes. Locally connected layers use far fewer parameters than a densely connected layer as we will see when we discuss CNNs. </a:t>
            </a:r>
            <a:endParaRPr lang="en-US" dirty="0"/>
          </a:p>
        </p:txBody>
      </p:sp>
      <p:pic>
        <p:nvPicPr>
          <p:cNvPr id="4" name="Content Placeholder 3"/>
          <p:cNvPicPr>
            <a:picLocks noChangeAspect="1"/>
          </p:cNvPicPr>
          <p:nvPr/>
        </p:nvPicPr>
        <p:blipFill>
          <a:blip r:embed="rId3"/>
          <a:stretch>
            <a:fillRect/>
          </a:stretch>
        </p:blipFill>
        <p:spPr>
          <a:xfrm>
            <a:off x="1754385" y="2870200"/>
            <a:ext cx="7590454" cy="3276600"/>
          </a:xfrm>
          <a:prstGeom prst="rect">
            <a:avLst/>
          </a:prstGeom>
          <a:ln>
            <a:solidFill>
              <a:schemeClr val="tx1"/>
            </a:solidFill>
          </a:ln>
        </p:spPr>
      </p:pic>
    </p:spTree>
    <p:extLst>
      <p:ext uri="{BB962C8B-B14F-4D97-AF65-F5344CB8AC3E}">
        <p14:creationId xmlns:p14="http://schemas.microsoft.com/office/powerpoint/2010/main" val="29684255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340" y="1232778"/>
            <a:ext cx="10058400" cy="3380786"/>
          </a:xfrm>
        </p:spPr>
        <p:txBody>
          <a:bodyPr>
            <a:noAutofit/>
          </a:bodyPr>
          <a:lstStyle/>
          <a:p>
            <a:pPr algn="ctr"/>
            <a:r>
              <a:rPr lang="en-US" sz="28700" dirty="0" smtClean="0"/>
              <a:t>CNN</a:t>
            </a:r>
            <a:endParaRPr lang="en-US" sz="28700" dirty="0"/>
          </a:p>
        </p:txBody>
      </p:sp>
    </p:spTree>
    <p:extLst>
      <p:ext uri="{BB962C8B-B14F-4D97-AF65-F5344CB8AC3E}">
        <p14:creationId xmlns:p14="http://schemas.microsoft.com/office/powerpoint/2010/main" val="35680486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429" y="124413"/>
            <a:ext cx="10058400" cy="720713"/>
          </a:xfrm>
        </p:spPr>
        <p:txBody>
          <a:bodyPr>
            <a:normAutofit/>
          </a:bodyPr>
          <a:lstStyle/>
          <a:p>
            <a:r>
              <a:rPr lang="en-US" sz="4400" dirty="0"/>
              <a:t>The big picture </a:t>
            </a:r>
          </a:p>
        </p:txBody>
      </p:sp>
      <p:sp>
        <p:nvSpPr>
          <p:cNvPr id="3" name="Content Placeholder 2"/>
          <p:cNvSpPr>
            <a:spLocks noGrp="1"/>
          </p:cNvSpPr>
          <p:nvPr>
            <p:ph idx="1"/>
          </p:nvPr>
        </p:nvSpPr>
        <p:spPr>
          <a:xfrm>
            <a:off x="252429" y="845126"/>
            <a:ext cx="10754175" cy="5188527"/>
          </a:xfrm>
        </p:spPr>
        <p:txBody>
          <a:bodyPr/>
          <a:lstStyle/>
          <a:p>
            <a:r>
              <a:rPr lang="en-GB" dirty="0"/>
              <a:t>Just like how regular neural networks contain multiple layer which allow each layer to find successively complex features, CNNs work the same way. </a:t>
            </a:r>
            <a:endParaRPr lang="en-GB" dirty="0" smtClean="0"/>
          </a:p>
          <a:p>
            <a:r>
              <a:rPr lang="en-GB" dirty="0" smtClean="0"/>
              <a:t>All </a:t>
            </a:r>
            <a:r>
              <a:rPr lang="en-GB" dirty="0"/>
              <a:t>the same. The difference is that we will use convolutional layers instead of regular fully connected layers for the feature learning piece. </a:t>
            </a:r>
            <a:endParaRPr lang="en-US" dirty="0"/>
          </a:p>
        </p:txBody>
      </p:sp>
      <p:pic>
        <p:nvPicPr>
          <p:cNvPr id="4" name="Picture 3"/>
          <p:cNvPicPr>
            <a:picLocks noChangeAspect="1"/>
          </p:cNvPicPr>
          <p:nvPr/>
        </p:nvPicPr>
        <p:blipFill>
          <a:blip r:embed="rId3"/>
          <a:stretch>
            <a:fillRect/>
          </a:stretch>
        </p:blipFill>
        <p:spPr>
          <a:xfrm>
            <a:off x="779479" y="3280062"/>
            <a:ext cx="9353550" cy="2979003"/>
          </a:xfrm>
          <a:prstGeom prst="rect">
            <a:avLst/>
          </a:prstGeom>
        </p:spPr>
      </p:pic>
    </p:spTree>
    <p:extLst>
      <p:ext uri="{BB962C8B-B14F-4D97-AF65-F5344CB8AC3E}">
        <p14:creationId xmlns:p14="http://schemas.microsoft.com/office/powerpoint/2010/main" val="11959881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closer look on feature extraction</a:t>
            </a:r>
            <a:endParaRPr lang="en-US" dirty="0"/>
          </a:p>
        </p:txBody>
      </p:sp>
      <p:sp>
        <p:nvSpPr>
          <p:cNvPr id="3" name="Content Placeholder 2"/>
          <p:cNvSpPr>
            <a:spLocks noGrp="1"/>
          </p:cNvSpPr>
          <p:nvPr>
            <p:ph idx="1"/>
          </p:nvPr>
        </p:nvSpPr>
        <p:spPr/>
        <p:txBody>
          <a:bodyPr/>
          <a:lstStyle/>
          <a:p>
            <a:r>
              <a:rPr lang="en-GB" dirty="0"/>
              <a:t>You can think of the feature extraction step as breaking large images into smaller pieces </a:t>
            </a:r>
            <a:r>
              <a:rPr lang="en-GB" dirty="0" smtClean="0"/>
              <a:t>of features </a:t>
            </a:r>
            <a:r>
              <a:rPr lang="en-GB" dirty="0"/>
              <a:t>and stacking them into a vector</a:t>
            </a:r>
            <a:r>
              <a:rPr lang="en-GB" dirty="0" smtClean="0"/>
              <a:t>.</a:t>
            </a:r>
          </a:p>
          <a:p>
            <a:r>
              <a:rPr lang="en-GB" dirty="0" smtClean="0"/>
              <a:t> </a:t>
            </a:r>
            <a:endParaRPr lang="en-US" dirty="0"/>
          </a:p>
        </p:txBody>
      </p:sp>
      <p:pic>
        <p:nvPicPr>
          <p:cNvPr id="4" name="Picture 3"/>
          <p:cNvPicPr>
            <a:picLocks noChangeAspect="1"/>
          </p:cNvPicPr>
          <p:nvPr/>
        </p:nvPicPr>
        <p:blipFill>
          <a:blip r:embed="rId3"/>
          <a:stretch>
            <a:fillRect/>
          </a:stretch>
        </p:blipFill>
        <p:spPr>
          <a:xfrm>
            <a:off x="2017730" y="3314701"/>
            <a:ext cx="7807036" cy="2722418"/>
          </a:xfrm>
          <a:prstGeom prst="rect">
            <a:avLst/>
          </a:prstGeom>
          <a:ln>
            <a:solidFill>
              <a:schemeClr val="tx1"/>
            </a:solidFill>
          </a:ln>
        </p:spPr>
      </p:pic>
    </p:spTree>
    <p:extLst>
      <p:ext uri="{BB962C8B-B14F-4D97-AF65-F5344CB8AC3E}">
        <p14:creationId xmlns:p14="http://schemas.microsoft.com/office/powerpoint/2010/main" val="38213061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430" y="0"/>
            <a:ext cx="10058400" cy="693005"/>
          </a:xfrm>
        </p:spPr>
        <p:txBody>
          <a:bodyPr>
            <a:normAutofit fontScale="90000"/>
          </a:bodyPr>
          <a:lstStyle/>
          <a:p>
            <a:r>
              <a:rPr lang="en-GB" sz="4400" dirty="0"/>
              <a:t>How CNN extract </a:t>
            </a:r>
            <a:r>
              <a:rPr lang="en-GB" sz="4400" dirty="0" smtClean="0"/>
              <a:t>features</a:t>
            </a:r>
            <a:endParaRPr lang="en-US" sz="4400" dirty="0"/>
          </a:p>
        </p:txBody>
      </p:sp>
      <p:sp>
        <p:nvSpPr>
          <p:cNvPr id="3" name="Content Placeholder 2"/>
          <p:cNvSpPr>
            <a:spLocks noGrp="1"/>
          </p:cNvSpPr>
          <p:nvPr>
            <p:ph idx="1"/>
          </p:nvPr>
        </p:nvSpPr>
        <p:spPr>
          <a:xfrm>
            <a:off x="252431" y="693005"/>
            <a:ext cx="11510078" cy="5479195"/>
          </a:xfrm>
        </p:spPr>
        <p:txBody>
          <a:bodyPr/>
          <a:lstStyle/>
          <a:p>
            <a:r>
              <a:rPr lang="en-GB" dirty="0" smtClean="0"/>
              <a:t>How </a:t>
            </a:r>
            <a:r>
              <a:rPr lang="en-GB" dirty="0" smtClean="0"/>
              <a:t>CNN extract these features?</a:t>
            </a:r>
          </a:p>
          <a:p>
            <a:pPr lvl="1"/>
            <a:r>
              <a:rPr lang="en-GB" dirty="0"/>
              <a:t>It is important to callout that the CNN doesn’t go from the image input to the features vector directly in one layer. </a:t>
            </a:r>
            <a:endParaRPr lang="en-GB" dirty="0" smtClean="0"/>
          </a:p>
          <a:p>
            <a:pPr lvl="1"/>
            <a:r>
              <a:rPr lang="en-GB" dirty="0" smtClean="0"/>
              <a:t>This </a:t>
            </a:r>
            <a:r>
              <a:rPr lang="en-GB" dirty="0"/>
              <a:t>usually happens in 10s and 100s of layers </a:t>
            </a:r>
            <a:r>
              <a:rPr lang="en-GB" dirty="0" smtClean="0"/>
              <a:t>.</a:t>
            </a:r>
          </a:p>
          <a:p>
            <a:pPr marL="274320" lvl="1" indent="0">
              <a:buNone/>
            </a:pPr>
            <a:r>
              <a:rPr lang="en-GB" dirty="0"/>
              <a:t/>
            </a:r>
            <a:br>
              <a:rPr lang="en-GB" dirty="0"/>
            </a:br>
            <a:endParaRPr lang="en-US" dirty="0"/>
          </a:p>
        </p:txBody>
      </p:sp>
      <p:pic>
        <p:nvPicPr>
          <p:cNvPr id="4" name="Picture 3"/>
          <p:cNvPicPr>
            <a:picLocks noChangeAspect="1"/>
          </p:cNvPicPr>
          <p:nvPr/>
        </p:nvPicPr>
        <p:blipFill>
          <a:blip r:embed="rId3"/>
          <a:stretch>
            <a:fillRect/>
          </a:stretch>
        </p:blipFill>
        <p:spPr>
          <a:xfrm>
            <a:off x="527419" y="2406210"/>
            <a:ext cx="10960101" cy="3092889"/>
          </a:xfrm>
          <a:prstGeom prst="rect">
            <a:avLst/>
          </a:prstGeom>
        </p:spPr>
      </p:pic>
    </p:spTree>
    <p:extLst>
      <p:ext uri="{BB962C8B-B14F-4D97-AF65-F5344CB8AC3E}">
        <p14:creationId xmlns:p14="http://schemas.microsoft.com/office/powerpoint/2010/main" val="4478231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1995054"/>
            <a:ext cx="10280073" cy="4239491"/>
          </a:xfrm>
          <a:prstGeom prst="rect">
            <a:avLst/>
          </a:prstGeom>
        </p:spPr>
      </p:pic>
      <p:sp>
        <p:nvSpPr>
          <p:cNvPr id="5" name="TextBox 4"/>
          <p:cNvSpPr txBox="1"/>
          <p:nvPr/>
        </p:nvSpPr>
        <p:spPr>
          <a:xfrm>
            <a:off x="789709" y="471055"/>
            <a:ext cx="8908473" cy="1015663"/>
          </a:xfrm>
          <a:prstGeom prst="rect">
            <a:avLst/>
          </a:prstGeom>
          <a:noFill/>
        </p:spPr>
        <p:txBody>
          <a:bodyPr wrap="square" rtlCol="0">
            <a:spAutoFit/>
          </a:bodyPr>
          <a:lstStyle/>
          <a:p>
            <a:r>
              <a:rPr lang="en-US" sz="6000" b="1" dirty="0" smtClean="0">
                <a:ln w="22225">
                  <a:solidFill>
                    <a:schemeClr val="accent2"/>
                  </a:solidFill>
                  <a:prstDash val="solid"/>
                </a:ln>
                <a:solidFill>
                  <a:schemeClr val="accent2">
                    <a:lumMod val="40000"/>
                    <a:lumOff val="60000"/>
                  </a:schemeClr>
                </a:solidFill>
              </a:rPr>
              <a:t>CNN ARCHITECTURE </a:t>
            </a:r>
            <a:endParaRPr lang="en-US" sz="60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7262885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830" y="221396"/>
            <a:ext cx="10058400" cy="803841"/>
          </a:xfrm>
        </p:spPr>
        <p:txBody>
          <a:bodyPr>
            <a:normAutofit fontScale="90000"/>
          </a:bodyPr>
          <a:lstStyle/>
          <a:p>
            <a:r>
              <a:rPr lang="en-US" dirty="0"/>
              <a:t>Convolutional layers (CONV) </a:t>
            </a:r>
          </a:p>
        </p:txBody>
      </p:sp>
      <p:sp>
        <p:nvSpPr>
          <p:cNvPr id="3" name="Content Placeholder 2"/>
          <p:cNvSpPr>
            <a:spLocks noGrp="1"/>
          </p:cNvSpPr>
          <p:nvPr>
            <p:ph idx="1"/>
          </p:nvPr>
        </p:nvSpPr>
        <p:spPr>
          <a:xfrm>
            <a:off x="404830" y="900545"/>
            <a:ext cx="10723418" cy="5271655"/>
          </a:xfrm>
        </p:spPr>
        <p:txBody>
          <a:bodyPr/>
          <a:lstStyle/>
          <a:p>
            <a:r>
              <a:rPr lang="en-GB" dirty="0"/>
              <a:t>Convolutional layer is the core building block of a Convolutional Neural Network. Convolution layers act like a feature finder window that slides over the image pixel-by-pixel to extract meaningful features that identify the objects in the image. </a:t>
            </a:r>
            <a:br>
              <a:rPr lang="en-GB" dirty="0"/>
            </a:br>
            <a:endParaRPr lang="en-GB" dirty="0" smtClean="0"/>
          </a:p>
          <a:p>
            <a:r>
              <a:rPr lang="en-US" b="1" i="1" dirty="0" smtClean="0">
                <a:solidFill>
                  <a:srgbClr val="FF0000"/>
                </a:solidFill>
              </a:rPr>
              <a:t>What </a:t>
            </a:r>
            <a:r>
              <a:rPr lang="en-US" b="1" i="1" dirty="0">
                <a:solidFill>
                  <a:srgbClr val="FF0000"/>
                </a:solidFill>
              </a:rPr>
              <a:t>is convolution?</a:t>
            </a:r>
            <a:r>
              <a:rPr lang="en-US" b="1" dirty="0">
                <a:solidFill>
                  <a:srgbClr val="FF0000"/>
                </a:solidFill>
              </a:rPr>
              <a:t> </a:t>
            </a:r>
            <a:endParaRPr lang="en-US" b="1" dirty="0" smtClean="0">
              <a:solidFill>
                <a:srgbClr val="FF0000"/>
              </a:solidFill>
            </a:endParaRPr>
          </a:p>
          <a:p>
            <a:pPr lvl="1"/>
            <a:r>
              <a:rPr lang="en-GB" dirty="0"/>
              <a:t>In mathematics, convolution is the operation of two functions to produce a third modified function. </a:t>
            </a:r>
            <a:endParaRPr lang="en-GB" dirty="0" smtClean="0"/>
          </a:p>
          <a:p>
            <a:pPr lvl="1"/>
            <a:r>
              <a:rPr lang="en-GB" dirty="0" smtClean="0"/>
              <a:t>the </a:t>
            </a:r>
            <a:r>
              <a:rPr lang="en-GB" dirty="0"/>
              <a:t>first function is the input image and the second function is the CONV filter. We will perform some mathematical operations to produce a modified image with new pixel values </a:t>
            </a:r>
            <a:br>
              <a:rPr lang="en-GB" dirty="0"/>
            </a:br>
            <a:r>
              <a:rPr lang="en-US" b="1" dirty="0">
                <a:solidFill>
                  <a:srgbClr val="FF0000"/>
                </a:solidFill>
              </a:rPr>
              <a:t/>
            </a:r>
            <a:br>
              <a:rPr lang="en-US" b="1" dirty="0">
                <a:solidFill>
                  <a:srgbClr val="FF0000"/>
                </a:solidFill>
              </a:rPr>
            </a:br>
            <a:endParaRPr lang="en-US" b="1" dirty="0">
              <a:solidFill>
                <a:srgbClr val="FF0000"/>
              </a:solidFill>
            </a:endParaRPr>
          </a:p>
        </p:txBody>
      </p:sp>
      <p:pic>
        <p:nvPicPr>
          <p:cNvPr id="4" name="Picture 3"/>
          <p:cNvPicPr>
            <a:picLocks noChangeAspect="1"/>
          </p:cNvPicPr>
          <p:nvPr/>
        </p:nvPicPr>
        <p:blipFill>
          <a:blip r:embed="rId2"/>
          <a:stretch>
            <a:fillRect/>
          </a:stretch>
        </p:blipFill>
        <p:spPr>
          <a:xfrm>
            <a:off x="404830" y="3726871"/>
            <a:ext cx="11021723" cy="2951019"/>
          </a:xfrm>
          <a:prstGeom prst="rect">
            <a:avLst/>
          </a:prstGeom>
          <a:ln>
            <a:solidFill>
              <a:schemeClr val="tx1"/>
            </a:solidFill>
          </a:ln>
        </p:spPr>
      </p:pic>
    </p:spTree>
    <p:extLst>
      <p:ext uri="{BB962C8B-B14F-4D97-AF65-F5344CB8AC3E}">
        <p14:creationId xmlns:p14="http://schemas.microsoft.com/office/powerpoint/2010/main" val="107064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8453" r="3300"/>
          <a:stretch/>
        </p:blipFill>
        <p:spPr>
          <a:xfrm>
            <a:off x="5740400" y="400050"/>
            <a:ext cx="5511800" cy="2978150"/>
          </a:xfrm>
          <a:prstGeom prst="rect">
            <a:avLst/>
          </a:prstGeom>
        </p:spPr>
      </p:pic>
      <p:pic>
        <p:nvPicPr>
          <p:cNvPr id="5" name="Content Placeholder 3"/>
          <p:cNvPicPr>
            <a:picLocks noChangeAspect="1"/>
          </p:cNvPicPr>
          <p:nvPr/>
        </p:nvPicPr>
        <p:blipFill rotWithShape="1">
          <a:blip r:embed="rId3"/>
          <a:srcRect l="6587"/>
          <a:stretch/>
        </p:blipFill>
        <p:spPr>
          <a:xfrm>
            <a:off x="381000" y="400050"/>
            <a:ext cx="4864100" cy="3155950"/>
          </a:xfrm>
          <a:prstGeom prst="rect">
            <a:avLst/>
          </a:prstGeom>
        </p:spPr>
      </p:pic>
      <p:pic>
        <p:nvPicPr>
          <p:cNvPr id="7" name="Picture 6"/>
          <p:cNvPicPr>
            <a:picLocks noChangeAspect="1"/>
          </p:cNvPicPr>
          <p:nvPr/>
        </p:nvPicPr>
        <p:blipFill>
          <a:blip r:embed="rId4"/>
          <a:stretch>
            <a:fillRect/>
          </a:stretch>
        </p:blipFill>
        <p:spPr>
          <a:xfrm>
            <a:off x="3556000" y="3652668"/>
            <a:ext cx="4394200" cy="2735432"/>
          </a:xfrm>
          <a:prstGeom prst="rect">
            <a:avLst/>
          </a:prstGeom>
        </p:spPr>
      </p:pic>
    </p:spTree>
    <p:extLst>
      <p:ext uri="{BB962C8B-B14F-4D97-AF65-F5344CB8AC3E}">
        <p14:creationId xmlns:p14="http://schemas.microsoft.com/office/powerpoint/2010/main" val="2398452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90510" y="649132"/>
            <a:ext cx="9009189" cy="5167468"/>
          </a:xfrm>
          <a:prstGeom prst="rect">
            <a:avLst/>
          </a:prstGeom>
        </p:spPr>
      </p:pic>
    </p:spTree>
    <p:extLst>
      <p:ext uri="{BB962C8B-B14F-4D97-AF65-F5344CB8AC3E}">
        <p14:creationId xmlns:p14="http://schemas.microsoft.com/office/powerpoint/2010/main" val="612371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218" y="101890"/>
            <a:ext cx="10515600" cy="632402"/>
          </a:xfrm>
        </p:spPr>
        <p:txBody>
          <a:bodyPr>
            <a:normAutofit fontScale="90000"/>
          </a:bodyPr>
          <a:lstStyle/>
          <a:p>
            <a:r>
              <a:rPr lang="en-GB" dirty="0"/>
              <a:t>What is a feature in computer vision?</a:t>
            </a:r>
            <a:r>
              <a:rPr lang="en-GB" dirty="0" smtClean="0"/>
              <a:t> </a:t>
            </a:r>
            <a:endParaRPr lang="en-US" dirty="0"/>
          </a:p>
        </p:txBody>
      </p:sp>
      <p:sp>
        <p:nvSpPr>
          <p:cNvPr id="3" name="Content Placeholder 2"/>
          <p:cNvSpPr>
            <a:spLocks noGrp="1"/>
          </p:cNvSpPr>
          <p:nvPr>
            <p:ph idx="1"/>
          </p:nvPr>
        </p:nvSpPr>
        <p:spPr>
          <a:xfrm>
            <a:off x="838200" y="872836"/>
            <a:ext cx="10515600" cy="5304127"/>
          </a:xfrm>
        </p:spPr>
        <p:txBody>
          <a:bodyPr>
            <a:normAutofit/>
          </a:bodyPr>
          <a:lstStyle/>
          <a:p>
            <a:r>
              <a:rPr lang="en-GB" dirty="0"/>
              <a:t>In computer vision, a feature is a measurable piece of data in your image that is unique to this specific object</a:t>
            </a:r>
            <a:r>
              <a:rPr lang="en-GB" dirty="0" smtClean="0"/>
              <a:t>.</a:t>
            </a:r>
          </a:p>
          <a:p>
            <a:r>
              <a:rPr lang="en-GB" dirty="0" smtClean="0"/>
              <a:t> </a:t>
            </a:r>
            <a:r>
              <a:rPr lang="en-GB" dirty="0"/>
              <a:t>It maybe a distinct </a:t>
            </a:r>
            <a:r>
              <a:rPr lang="en-GB" dirty="0" err="1"/>
              <a:t>color</a:t>
            </a:r>
            <a:r>
              <a:rPr lang="en-GB" dirty="0"/>
              <a:t> in an image or a specific shape such as a line, edge, or an image segment</a:t>
            </a:r>
            <a:r>
              <a:rPr lang="en-GB" dirty="0" smtClean="0"/>
              <a:t>.</a:t>
            </a:r>
          </a:p>
          <a:p>
            <a:r>
              <a:rPr lang="en-GB" dirty="0" smtClean="0"/>
              <a:t> </a:t>
            </a:r>
            <a:r>
              <a:rPr lang="en-GB" dirty="0"/>
              <a:t>A good feature is used to distinguish objects from one another</a:t>
            </a:r>
            <a:r>
              <a:rPr lang="en-GB" dirty="0" smtClean="0"/>
              <a:t>.</a:t>
            </a:r>
          </a:p>
          <a:p>
            <a:r>
              <a:rPr lang="en-GB" dirty="0" smtClean="0">
                <a:solidFill>
                  <a:srgbClr val="FF0000"/>
                </a:solidFill>
              </a:rPr>
              <a:t> </a:t>
            </a:r>
            <a:r>
              <a:rPr lang="en-GB" dirty="0">
                <a:solidFill>
                  <a:srgbClr val="FF0000"/>
                </a:solidFill>
              </a:rPr>
              <a:t>For example</a:t>
            </a:r>
            <a:r>
              <a:rPr lang="en-GB" dirty="0"/>
              <a:t>, if I give you a feature like a wheel, and ask you to guess whether the object is a motorcycle or a dog. What would your guess be? A motorcycle. Correct</a:t>
            </a:r>
            <a:r>
              <a:rPr lang="en-GB" dirty="0" smtClean="0"/>
              <a:t>!</a:t>
            </a:r>
          </a:p>
          <a:p>
            <a:r>
              <a:rPr lang="en-GB" dirty="0" smtClean="0"/>
              <a:t> </a:t>
            </a:r>
            <a:r>
              <a:rPr lang="en-GB" dirty="0"/>
              <a:t>In this case, the wheel is a strong feature that clearly distinguishes between motorcycles and dogs. </a:t>
            </a:r>
            <a:endParaRPr lang="en-GB" dirty="0" smtClean="0"/>
          </a:p>
          <a:p>
            <a:r>
              <a:rPr lang="en-GB" dirty="0" smtClean="0">
                <a:solidFill>
                  <a:srgbClr val="FF0000"/>
                </a:solidFill>
              </a:rPr>
              <a:t>However</a:t>
            </a:r>
            <a:r>
              <a:rPr lang="en-GB" dirty="0">
                <a:solidFill>
                  <a:srgbClr val="FF0000"/>
                </a:solidFill>
              </a:rPr>
              <a:t>, </a:t>
            </a:r>
            <a:r>
              <a:rPr lang="en-GB" dirty="0"/>
              <a:t>if I give you the same feature (a wheel) and ask you to guess whether the object is a bicycle or a motorcycle. </a:t>
            </a:r>
            <a:endParaRPr lang="en-GB" dirty="0" smtClean="0"/>
          </a:p>
          <a:p>
            <a:r>
              <a:rPr lang="en-GB" dirty="0" smtClean="0"/>
              <a:t>In </a:t>
            </a:r>
            <a:r>
              <a:rPr lang="en-GB" dirty="0"/>
              <a:t>this case, this feature is not strong enough to distinguish between both objects. </a:t>
            </a:r>
            <a:endParaRPr lang="en-GB" dirty="0" smtClean="0"/>
          </a:p>
          <a:p>
            <a:r>
              <a:rPr lang="en-GB" dirty="0" smtClean="0"/>
              <a:t>Then </a:t>
            </a:r>
            <a:r>
              <a:rPr lang="en-GB" dirty="0"/>
              <a:t>we need to look for more features like a mirror, license plate, maybe a pedal that collectively describe an object.</a:t>
            </a:r>
            <a:r>
              <a:rPr lang="en-GB" dirty="0" smtClean="0"/>
              <a:t> </a:t>
            </a:r>
            <a:endParaRPr lang="en-US" dirty="0"/>
          </a:p>
        </p:txBody>
      </p:sp>
    </p:spTree>
    <p:extLst>
      <p:ext uri="{BB962C8B-B14F-4D97-AF65-F5344CB8AC3E}">
        <p14:creationId xmlns:p14="http://schemas.microsoft.com/office/powerpoint/2010/main" val="7021558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101311" y="660400"/>
            <a:ext cx="10379489" cy="5527040"/>
          </a:xfrm>
          <a:prstGeom prst="rect">
            <a:avLst/>
          </a:prstGeom>
        </p:spPr>
      </p:pic>
    </p:spTree>
    <p:extLst>
      <p:ext uri="{BB962C8B-B14F-4D97-AF65-F5344CB8AC3E}">
        <p14:creationId xmlns:p14="http://schemas.microsoft.com/office/powerpoint/2010/main" val="233309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73944" y="647700"/>
            <a:ext cx="9791656" cy="5562600"/>
          </a:xfrm>
          <a:prstGeom prst="rect">
            <a:avLst/>
          </a:prstGeom>
        </p:spPr>
      </p:pic>
    </p:spTree>
    <p:extLst>
      <p:ext uri="{BB962C8B-B14F-4D97-AF65-F5344CB8AC3E}">
        <p14:creationId xmlns:p14="http://schemas.microsoft.com/office/powerpoint/2010/main" val="4157023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08000" y="723900"/>
            <a:ext cx="10134600" cy="5588000"/>
          </a:xfrm>
          <a:prstGeom prst="rect">
            <a:avLst/>
          </a:prstGeom>
        </p:spPr>
      </p:pic>
    </p:spTree>
    <p:extLst>
      <p:ext uri="{BB962C8B-B14F-4D97-AF65-F5344CB8AC3E}">
        <p14:creationId xmlns:p14="http://schemas.microsoft.com/office/powerpoint/2010/main" val="1072292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63517" y="266700"/>
            <a:ext cx="10405811" cy="5842000"/>
          </a:xfrm>
          <a:prstGeom prst="rect">
            <a:avLst/>
          </a:prstGeom>
        </p:spPr>
      </p:pic>
    </p:spTree>
    <p:extLst>
      <p:ext uri="{BB962C8B-B14F-4D97-AF65-F5344CB8AC3E}">
        <p14:creationId xmlns:p14="http://schemas.microsoft.com/office/powerpoint/2010/main" val="2062199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29598" y="469900"/>
            <a:ext cx="9563801" cy="5422900"/>
          </a:xfrm>
          <a:prstGeom prst="rect">
            <a:avLst/>
          </a:prstGeom>
        </p:spPr>
      </p:pic>
    </p:spTree>
    <p:extLst>
      <p:ext uri="{BB962C8B-B14F-4D97-AF65-F5344CB8AC3E}">
        <p14:creationId xmlns:p14="http://schemas.microsoft.com/office/powerpoint/2010/main" val="2800069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details.</a:t>
            </a:r>
            <a:endParaRPr lang="en-US" dirty="0"/>
          </a:p>
        </p:txBody>
      </p:sp>
      <p:pic>
        <p:nvPicPr>
          <p:cNvPr id="4" name="Content Placeholder 3"/>
          <p:cNvPicPr>
            <a:picLocks noGrp="1" noChangeAspect="1"/>
          </p:cNvPicPr>
          <p:nvPr>
            <p:ph idx="1"/>
          </p:nvPr>
        </p:nvPicPr>
        <p:blipFill>
          <a:blip r:embed="rId3"/>
          <a:stretch>
            <a:fillRect/>
          </a:stretch>
        </p:blipFill>
        <p:spPr>
          <a:xfrm>
            <a:off x="1939636" y="2442008"/>
            <a:ext cx="7274087" cy="2771775"/>
          </a:xfrm>
          <a:prstGeom prst="rect">
            <a:avLst/>
          </a:prstGeom>
        </p:spPr>
      </p:pic>
      <p:pic>
        <p:nvPicPr>
          <p:cNvPr id="5" name="Picture 4"/>
          <p:cNvPicPr>
            <a:picLocks noChangeAspect="1"/>
          </p:cNvPicPr>
          <p:nvPr/>
        </p:nvPicPr>
        <p:blipFill>
          <a:blip r:embed="rId4"/>
          <a:stretch>
            <a:fillRect/>
          </a:stretch>
        </p:blipFill>
        <p:spPr>
          <a:xfrm>
            <a:off x="1717548" y="5755265"/>
            <a:ext cx="8763000" cy="390525"/>
          </a:xfrm>
          <a:prstGeom prst="rect">
            <a:avLst/>
          </a:prstGeom>
        </p:spPr>
      </p:pic>
    </p:spTree>
    <p:extLst>
      <p:ext uri="{BB962C8B-B14F-4D97-AF65-F5344CB8AC3E}">
        <p14:creationId xmlns:p14="http://schemas.microsoft.com/office/powerpoint/2010/main" val="11527287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 y="138268"/>
            <a:ext cx="10058400" cy="1025513"/>
          </a:xfrm>
        </p:spPr>
        <p:txBody>
          <a:bodyPr/>
          <a:lstStyle/>
          <a:p>
            <a:r>
              <a:rPr lang="en-US" dirty="0" smtClean="0"/>
              <a:t>Convolution details</a:t>
            </a:r>
            <a:endParaRPr lang="en-US" dirty="0"/>
          </a:p>
        </p:txBody>
      </p:sp>
      <p:sp>
        <p:nvSpPr>
          <p:cNvPr id="3" name="Content Placeholder 2"/>
          <p:cNvSpPr>
            <a:spLocks noGrp="1"/>
          </p:cNvSpPr>
          <p:nvPr>
            <p:ph idx="1"/>
          </p:nvPr>
        </p:nvSpPr>
        <p:spPr>
          <a:xfrm>
            <a:off x="332509" y="1163781"/>
            <a:ext cx="11402291" cy="5008419"/>
          </a:xfrm>
        </p:spPr>
        <p:txBody>
          <a:bodyPr>
            <a:normAutofit/>
          </a:bodyPr>
          <a:lstStyle/>
          <a:p>
            <a:r>
              <a:rPr lang="en-GB" dirty="0"/>
              <a:t>The small 3x3 matrix in the middle </a:t>
            </a:r>
            <a:r>
              <a:rPr lang="en-GB" i="1" dirty="0"/>
              <a:t>is </a:t>
            </a:r>
            <a:r>
              <a:rPr lang="en-GB" dirty="0"/>
              <a:t>the convolution filter. They are also </a:t>
            </a:r>
            <a:r>
              <a:rPr lang="en-GB" dirty="0" smtClean="0"/>
              <a:t>called </a:t>
            </a:r>
            <a:r>
              <a:rPr lang="en-GB" i="1" dirty="0" smtClean="0"/>
              <a:t>Kernels.</a:t>
            </a:r>
            <a:r>
              <a:rPr lang="en-GB" dirty="0" smtClean="0"/>
              <a:t> </a:t>
            </a:r>
          </a:p>
          <a:p>
            <a:r>
              <a:rPr lang="en-GB" dirty="0"/>
              <a:t>The kernel slides over the original image pixel-by-pixel and does some </a:t>
            </a:r>
            <a:r>
              <a:rPr lang="en-GB" dirty="0" smtClean="0"/>
              <a:t>math calculations </a:t>
            </a:r>
            <a:r>
              <a:rPr lang="en-GB" dirty="0"/>
              <a:t>to get the values of the new “convolved” image at the next layer. The </a:t>
            </a:r>
            <a:r>
              <a:rPr lang="en-GB" dirty="0" smtClean="0"/>
              <a:t>area of </a:t>
            </a:r>
            <a:r>
              <a:rPr lang="en-GB" dirty="0"/>
              <a:t>the image that the filter convolves is called the receptive field</a:t>
            </a:r>
            <a:r>
              <a:rPr lang="en-GB" dirty="0" smtClean="0"/>
              <a:t>.</a:t>
            </a:r>
          </a:p>
          <a:p>
            <a:r>
              <a:rPr lang="en-GB" b="1" i="1" dirty="0">
                <a:solidFill>
                  <a:srgbClr val="FF0000"/>
                </a:solidFill>
              </a:rPr>
              <a:t>What are the Kernel values</a:t>
            </a:r>
            <a:r>
              <a:rPr lang="en-GB" b="1" i="1" dirty="0" smtClean="0">
                <a:solidFill>
                  <a:srgbClr val="FF0000"/>
                </a:solidFill>
              </a:rPr>
              <a:t>?</a:t>
            </a:r>
          </a:p>
          <a:p>
            <a:pPr lvl="1"/>
            <a:r>
              <a:rPr lang="en-GB" dirty="0"/>
              <a:t>Remember the connection weights in the </a:t>
            </a:r>
            <a:r>
              <a:rPr lang="en-GB" dirty="0" smtClean="0"/>
              <a:t>MLP, In </a:t>
            </a:r>
            <a:r>
              <a:rPr lang="en-GB" dirty="0"/>
              <a:t>CNNs, this convolution matrix </a:t>
            </a:r>
            <a:r>
              <a:rPr lang="en-GB" i="1" dirty="0"/>
              <a:t>is </a:t>
            </a:r>
            <a:r>
              <a:rPr lang="en-GB" dirty="0"/>
              <a:t>the weights. </a:t>
            </a:r>
            <a:endParaRPr lang="en-GB" dirty="0" smtClean="0"/>
          </a:p>
          <a:p>
            <a:pPr lvl="1"/>
            <a:r>
              <a:rPr lang="en-GB" dirty="0" smtClean="0"/>
              <a:t>This </a:t>
            </a:r>
            <a:r>
              <a:rPr lang="en-GB" dirty="0"/>
              <a:t>means that they are also </a:t>
            </a:r>
            <a:r>
              <a:rPr lang="en-GB" i="1" dirty="0"/>
              <a:t>randomly initialized </a:t>
            </a:r>
            <a:r>
              <a:rPr lang="en-GB" dirty="0"/>
              <a:t>and the values are </a:t>
            </a:r>
            <a:r>
              <a:rPr lang="en-GB" i="1" dirty="0"/>
              <a:t>learned </a:t>
            </a:r>
            <a:r>
              <a:rPr lang="en-GB" dirty="0"/>
              <a:t>by the network (so you will not have to worry about assigning its values). </a:t>
            </a:r>
            <a:endParaRPr lang="en-GB" dirty="0" smtClean="0"/>
          </a:p>
          <a:p>
            <a:pPr lvl="1"/>
            <a:r>
              <a:rPr lang="en-GB" dirty="0"/>
              <a:t>The math goes like this: same as in MLP, remember we used to multiply the input by the weights and sum them all together to get the weighted sum?</a:t>
            </a:r>
          </a:p>
          <a:p>
            <a:pPr lvl="1"/>
            <a:r>
              <a:rPr lang="en-GB" i="1" dirty="0"/>
              <a:t>weighted sum = x</a:t>
            </a:r>
            <a:r>
              <a:rPr lang="en-GB" sz="600" i="1" dirty="0"/>
              <a:t>1 </a:t>
            </a:r>
            <a:r>
              <a:rPr lang="en-GB" i="1" dirty="0"/>
              <a:t>. w</a:t>
            </a:r>
            <a:r>
              <a:rPr lang="en-GB" sz="600" i="1" dirty="0"/>
              <a:t>1 </a:t>
            </a:r>
            <a:r>
              <a:rPr lang="en-GB" i="1" dirty="0"/>
              <a:t>+ x</a:t>
            </a:r>
            <a:r>
              <a:rPr lang="en-GB" sz="600" i="1" dirty="0"/>
              <a:t>2 </a:t>
            </a:r>
            <a:r>
              <a:rPr lang="en-GB" i="1" dirty="0"/>
              <a:t>. w</a:t>
            </a:r>
            <a:r>
              <a:rPr lang="en-GB" sz="600" i="1" dirty="0"/>
              <a:t>2 </a:t>
            </a:r>
            <a:r>
              <a:rPr lang="en-GB" i="1" dirty="0"/>
              <a:t>+ x</a:t>
            </a:r>
            <a:r>
              <a:rPr lang="en-GB" sz="600" i="1" dirty="0"/>
              <a:t>3 </a:t>
            </a:r>
            <a:r>
              <a:rPr lang="en-GB" i="1" dirty="0"/>
              <a:t>. w</a:t>
            </a:r>
            <a:r>
              <a:rPr lang="en-GB" sz="600" i="1" dirty="0"/>
              <a:t>3 </a:t>
            </a:r>
            <a:r>
              <a:rPr lang="en-GB" i="1" dirty="0"/>
              <a:t>+ .... + </a:t>
            </a:r>
            <a:r>
              <a:rPr lang="en-GB" i="1" dirty="0" err="1"/>
              <a:t>x</a:t>
            </a:r>
            <a:r>
              <a:rPr lang="en-GB" sz="600" i="1" dirty="0" err="1"/>
              <a:t>n</a:t>
            </a:r>
            <a:r>
              <a:rPr lang="en-GB" sz="600" i="1" dirty="0"/>
              <a:t> </a:t>
            </a:r>
            <a:r>
              <a:rPr lang="en-GB" i="1" dirty="0"/>
              <a:t>. </a:t>
            </a:r>
            <a:r>
              <a:rPr lang="en-GB" i="1" dirty="0" err="1"/>
              <a:t>w</a:t>
            </a:r>
            <a:r>
              <a:rPr lang="en-GB" sz="600" i="1" dirty="0" err="1"/>
              <a:t>n</a:t>
            </a:r>
            <a:r>
              <a:rPr lang="en-GB" sz="600" i="1" dirty="0"/>
              <a:t> </a:t>
            </a:r>
            <a:r>
              <a:rPr lang="en-GB" i="1" dirty="0"/>
              <a:t>+ b</a:t>
            </a:r>
          </a:p>
          <a:p>
            <a:pPr lvl="1"/>
            <a:r>
              <a:rPr lang="en-GB" dirty="0"/>
              <a:t>We do the same thing, except that in CNNs the neurons and the weights are structured in a matrix shape. So, we multiply each pixel in the receptive field by the corresponding pixel in the convolution filter and sum them all together to get the value of the </a:t>
            </a:r>
            <a:r>
              <a:rPr lang="en-GB" dirty="0" err="1"/>
              <a:t>center</a:t>
            </a:r>
            <a:r>
              <a:rPr lang="en-GB" dirty="0"/>
              <a:t> pixel in the new image. </a:t>
            </a:r>
            <a:br>
              <a:rPr lang="en-GB" dirty="0"/>
            </a:br>
            <a:endParaRPr lang="en-US" dirty="0"/>
          </a:p>
        </p:txBody>
      </p:sp>
    </p:spTree>
    <p:extLst>
      <p:ext uri="{BB962C8B-B14F-4D97-AF65-F5344CB8AC3E}">
        <p14:creationId xmlns:p14="http://schemas.microsoft.com/office/powerpoint/2010/main" val="9165487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430" y="152122"/>
            <a:ext cx="10058400" cy="1150204"/>
          </a:xfrm>
        </p:spPr>
        <p:txBody>
          <a:bodyPr/>
          <a:lstStyle/>
          <a:p>
            <a:r>
              <a:rPr lang="en-US" dirty="0" smtClean="0"/>
              <a:t>Kernels [filters]</a:t>
            </a:r>
            <a:endParaRPr lang="en-US" dirty="0"/>
          </a:p>
        </p:txBody>
      </p:sp>
      <p:sp>
        <p:nvSpPr>
          <p:cNvPr id="3" name="Content Placeholder 2"/>
          <p:cNvSpPr>
            <a:spLocks noGrp="1"/>
          </p:cNvSpPr>
          <p:nvPr>
            <p:ph idx="1"/>
          </p:nvPr>
        </p:nvSpPr>
        <p:spPr>
          <a:xfrm>
            <a:off x="363266" y="1302325"/>
            <a:ext cx="11316116" cy="4918365"/>
          </a:xfrm>
        </p:spPr>
        <p:txBody>
          <a:bodyPr/>
          <a:lstStyle/>
          <a:p>
            <a:r>
              <a:rPr lang="en-GB" dirty="0"/>
              <a:t>These kernels are often called weights because they determine how important a pixel is in forming a new output image. </a:t>
            </a:r>
            <a:endParaRPr lang="en-GB" dirty="0" smtClean="0"/>
          </a:p>
          <a:p>
            <a:r>
              <a:rPr lang="en-GB" dirty="0" smtClean="0"/>
              <a:t>Similar </a:t>
            </a:r>
            <a:r>
              <a:rPr lang="en-GB" dirty="0"/>
              <a:t>to what we discussed before in MLP about weights, the weights represent the importance of the feature on the output. </a:t>
            </a:r>
            <a:endParaRPr lang="en-GB" dirty="0" smtClean="0"/>
          </a:p>
          <a:p>
            <a:r>
              <a:rPr lang="en-GB" dirty="0" smtClean="0">
                <a:solidFill>
                  <a:srgbClr val="FF0000"/>
                </a:solidFill>
              </a:rPr>
              <a:t>In </a:t>
            </a:r>
            <a:r>
              <a:rPr lang="en-GB" dirty="0">
                <a:solidFill>
                  <a:srgbClr val="FF0000"/>
                </a:solidFill>
              </a:rPr>
              <a:t>images, the input features are the pixel values</a:t>
            </a:r>
            <a:r>
              <a:rPr lang="en-GB" dirty="0"/>
              <a:t>.</a:t>
            </a:r>
          </a:p>
          <a:p>
            <a:r>
              <a:rPr lang="en-GB" dirty="0"/>
              <a:t>Other filters can be applied to detected different types of features. </a:t>
            </a:r>
            <a:endParaRPr lang="en-GB" dirty="0" smtClean="0"/>
          </a:p>
          <a:p>
            <a:r>
              <a:rPr lang="en-GB" dirty="0" smtClean="0"/>
              <a:t>For example:</a:t>
            </a:r>
          </a:p>
          <a:p>
            <a:pPr lvl="1"/>
            <a:r>
              <a:rPr lang="en-GB" dirty="0" smtClean="0"/>
              <a:t>some </a:t>
            </a:r>
            <a:r>
              <a:rPr lang="en-GB" dirty="0"/>
              <a:t>filters detect horizontal edges, others detect vertical edges, </a:t>
            </a:r>
            <a:endParaRPr lang="en-GB" dirty="0" smtClean="0"/>
          </a:p>
          <a:p>
            <a:pPr lvl="1"/>
            <a:r>
              <a:rPr lang="en-GB" dirty="0" smtClean="0"/>
              <a:t>some </a:t>
            </a:r>
            <a:r>
              <a:rPr lang="en-GB" dirty="0"/>
              <a:t>other filters detect more complex shapes like corners and so on. </a:t>
            </a:r>
            <a:endParaRPr lang="en-GB" dirty="0" smtClean="0"/>
          </a:p>
          <a:p>
            <a:r>
              <a:rPr lang="en-GB" dirty="0" smtClean="0"/>
              <a:t>The </a:t>
            </a:r>
            <a:r>
              <a:rPr lang="en-GB" dirty="0"/>
              <a:t>point is, these filters when applied in the convolutional layers, yield the feature learning </a:t>
            </a:r>
            <a:r>
              <a:rPr lang="en-GB" dirty="0" smtClean="0"/>
              <a:t>behaviour </a:t>
            </a:r>
            <a:r>
              <a:rPr lang="en-GB" dirty="0"/>
              <a:t>that we discussed earlier: first they learn simple features like edges and straight lines then later layers learn more complex features. </a:t>
            </a:r>
            <a:br>
              <a:rPr lang="en-GB" dirty="0"/>
            </a:br>
            <a:endParaRPr lang="en-US" dirty="0"/>
          </a:p>
        </p:txBody>
      </p:sp>
      <p:pic>
        <p:nvPicPr>
          <p:cNvPr id="4" name="Picture 3"/>
          <p:cNvPicPr>
            <a:picLocks noChangeAspect="1"/>
          </p:cNvPicPr>
          <p:nvPr/>
        </p:nvPicPr>
        <p:blipFill>
          <a:blip r:embed="rId2"/>
          <a:stretch>
            <a:fillRect/>
          </a:stretch>
        </p:blipFill>
        <p:spPr>
          <a:xfrm>
            <a:off x="9088582" y="2395537"/>
            <a:ext cx="1860405" cy="2066925"/>
          </a:xfrm>
          <a:prstGeom prst="rect">
            <a:avLst/>
          </a:prstGeom>
        </p:spPr>
      </p:pic>
    </p:spTree>
    <p:extLst>
      <p:ext uri="{BB962C8B-B14F-4D97-AF65-F5344CB8AC3E}">
        <p14:creationId xmlns:p14="http://schemas.microsoft.com/office/powerpoint/2010/main" val="14294538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93" y="0"/>
            <a:ext cx="10058400" cy="1609344"/>
          </a:xfrm>
        </p:spPr>
        <p:txBody>
          <a:bodyPr>
            <a:normAutofit/>
          </a:bodyPr>
          <a:lstStyle/>
          <a:p>
            <a:r>
              <a:rPr lang="en-GB" sz="4400" b="1" i="1" dirty="0"/>
              <a:t>Number of filters in the CONV Layer</a:t>
            </a:r>
            <a:r>
              <a:rPr lang="en-GB" sz="4400" dirty="0"/>
              <a:t> </a:t>
            </a:r>
            <a:endParaRPr lang="en-US" sz="4400" dirty="0"/>
          </a:p>
        </p:txBody>
      </p:sp>
      <p:sp>
        <p:nvSpPr>
          <p:cNvPr id="3" name="Content Placeholder 2"/>
          <p:cNvSpPr>
            <a:spLocks noGrp="1"/>
          </p:cNvSpPr>
          <p:nvPr>
            <p:ph idx="1"/>
          </p:nvPr>
        </p:nvSpPr>
        <p:spPr>
          <a:xfrm>
            <a:off x="363266" y="1303990"/>
            <a:ext cx="10058400" cy="4050792"/>
          </a:xfrm>
        </p:spPr>
        <p:txBody>
          <a:bodyPr/>
          <a:lstStyle/>
          <a:p>
            <a:r>
              <a:rPr lang="en-GB" dirty="0"/>
              <a:t>the CONV layers are the hidden layers. And to increase the number of neurons in hidden layers, we increase the number of kernels in CONV layers. Each Kernel unit is considered a neuron</a:t>
            </a:r>
            <a:r>
              <a:rPr lang="en-GB" dirty="0" smtClean="0"/>
              <a:t>.</a:t>
            </a:r>
          </a:p>
          <a:p>
            <a:r>
              <a:rPr lang="en-GB" dirty="0"/>
              <a:t>So, by increasing the number of kernels in a CONV layer, we are increasing the number of hidden units which make our network more complex to detect more complex patterns. Similarly when we added more neurons (hidden units) to the hidden layers in the MLP. </a:t>
            </a:r>
            <a:br>
              <a:rPr lang="en-GB" dirty="0"/>
            </a:br>
            <a:r>
              <a:rPr lang="en-GB" dirty="0"/>
              <a:t> </a:t>
            </a:r>
            <a:br>
              <a:rPr lang="en-GB" dirty="0"/>
            </a:br>
            <a:endParaRPr lang="en-US" dirty="0"/>
          </a:p>
        </p:txBody>
      </p:sp>
      <p:pic>
        <p:nvPicPr>
          <p:cNvPr id="4" name="Picture 3"/>
          <p:cNvPicPr>
            <a:picLocks noChangeAspect="1"/>
          </p:cNvPicPr>
          <p:nvPr/>
        </p:nvPicPr>
        <p:blipFill>
          <a:blip r:embed="rId2"/>
          <a:stretch>
            <a:fillRect/>
          </a:stretch>
        </p:blipFill>
        <p:spPr>
          <a:xfrm>
            <a:off x="1202044" y="3492499"/>
            <a:ext cx="8660244" cy="2988473"/>
          </a:xfrm>
          <a:prstGeom prst="rect">
            <a:avLst/>
          </a:prstGeom>
        </p:spPr>
      </p:pic>
    </p:spTree>
    <p:extLst>
      <p:ext uri="{BB962C8B-B14F-4D97-AF65-F5344CB8AC3E}">
        <p14:creationId xmlns:p14="http://schemas.microsoft.com/office/powerpoint/2010/main" val="32588194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03" y="193687"/>
            <a:ext cx="10058400" cy="582168"/>
          </a:xfrm>
        </p:spPr>
        <p:txBody>
          <a:bodyPr>
            <a:noAutofit/>
          </a:bodyPr>
          <a:lstStyle/>
          <a:p>
            <a:r>
              <a:rPr lang="en-US" sz="4400" i="1" dirty="0"/>
              <a:t>Kernel Size</a:t>
            </a:r>
            <a:r>
              <a:rPr lang="en-US" sz="4400" dirty="0"/>
              <a:t> </a:t>
            </a:r>
          </a:p>
        </p:txBody>
      </p:sp>
      <p:sp>
        <p:nvSpPr>
          <p:cNvPr id="3" name="Content Placeholder 2"/>
          <p:cNvSpPr>
            <a:spLocks noGrp="1"/>
          </p:cNvSpPr>
          <p:nvPr>
            <p:ph idx="1"/>
          </p:nvPr>
        </p:nvSpPr>
        <p:spPr>
          <a:xfrm>
            <a:off x="277091" y="1066800"/>
            <a:ext cx="11734800" cy="5105400"/>
          </a:xfrm>
        </p:spPr>
        <p:txBody>
          <a:bodyPr/>
          <a:lstStyle/>
          <a:p>
            <a:r>
              <a:rPr lang="en-GB" sz="2800" i="1" dirty="0" err="1">
                <a:solidFill>
                  <a:srgbClr val="FF0000"/>
                </a:solidFill>
              </a:rPr>
              <a:t>Kernel_size</a:t>
            </a:r>
            <a:r>
              <a:rPr lang="en-GB" sz="2800" i="1" dirty="0"/>
              <a:t> </a:t>
            </a:r>
            <a:r>
              <a:rPr lang="en-GB" sz="2800" dirty="0"/>
              <a:t>is one of the </a:t>
            </a:r>
            <a:r>
              <a:rPr lang="en-GB" sz="2800" dirty="0" err="1">
                <a:solidFill>
                  <a:srgbClr val="FF0000"/>
                </a:solidFill>
              </a:rPr>
              <a:t>hyperparameters</a:t>
            </a:r>
            <a:r>
              <a:rPr lang="en-GB" sz="2800" dirty="0"/>
              <a:t> that you will be setting when building a convolutional layer</a:t>
            </a:r>
            <a:r>
              <a:rPr lang="en-GB" sz="2800" dirty="0" smtClean="0"/>
              <a:t>.</a:t>
            </a:r>
          </a:p>
          <a:p>
            <a:r>
              <a:rPr lang="en-GB" sz="2800" dirty="0" smtClean="0"/>
              <a:t> </a:t>
            </a:r>
            <a:r>
              <a:rPr lang="en-GB" sz="2800" dirty="0"/>
              <a:t>Like most neural networks </a:t>
            </a:r>
            <a:r>
              <a:rPr lang="en-GB" sz="2800" dirty="0" err="1"/>
              <a:t>hyperparameters</a:t>
            </a:r>
            <a:r>
              <a:rPr lang="en-GB" sz="2800" dirty="0"/>
              <a:t>, there is no one good answer that fits all problems</a:t>
            </a:r>
            <a:r>
              <a:rPr lang="en-GB" sz="2800" dirty="0" smtClean="0"/>
              <a:t>.</a:t>
            </a:r>
          </a:p>
          <a:p>
            <a:r>
              <a:rPr lang="en-GB" sz="2800" dirty="0" smtClean="0"/>
              <a:t> </a:t>
            </a:r>
            <a:r>
              <a:rPr lang="en-GB" sz="2800" dirty="0">
                <a:solidFill>
                  <a:srgbClr val="FF0000"/>
                </a:solidFill>
              </a:rPr>
              <a:t>The intuition </a:t>
            </a:r>
            <a:r>
              <a:rPr lang="en-GB" sz="2800" dirty="0" smtClean="0">
                <a:solidFill>
                  <a:srgbClr val="FF0000"/>
                </a:solidFill>
              </a:rPr>
              <a:t>is: </a:t>
            </a:r>
            <a:r>
              <a:rPr lang="en-GB" sz="2800" dirty="0" smtClean="0"/>
              <a:t>smaller filters will capture very fine details of the image and bigger filters will leave out minute details in the image. </a:t>
            </a:r>
            <a:endParaRPr lang="en-GB" sz="2800" dirty="0" smtClean="0"/>
          </a:p>
          <a:p>
            <a:pPr marL="0" indent="0">
              <a:buNone/>
            </a:pPr>
            <a:endParaRPr lang="en-US" dirty="0"/>
          </a:p>
        </p:txBody>
      </p:sp>
    </p:spTree>
    <p:extLst>
      <p:ext uri="{BB962C8B-B14F-4D97-AF65-F5344CB8AC3E}">
        <p14:creationId xmlns:p14="http://schemas.microsoft.com/office/powerpoint/2010/main" val="15635068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35250"/>
            <a:ext cx="10058400" cy="776132"/>
          </a:xfrm>
        </p:spPr>
        <p:txBody>
          <a:bodyPr>
            <a:normAutofit fontScale="90000"/>
          </a:bodyPr>
          <a:lstStyle/>
          <a:p>
            <a:r>
              <a:rPr lang="en-US" dirty="0" smtClean="0"/>
              <a:t>Cont.</a:t>
            </a:r>
            <a:endParaRPr lang="en-US" dirty="0"/>
          </a:p>
        </p:txBody>
      </p:sp>
      <p:sp>
        <p:nvSpPr>
          <p:cNvPr id="3" name="Content Placeholder 2"/>
          <p:cNvSpPr>
            <a:spLocks noGrp="1"/>
          </p:cNvSpPr>
          <p:nvPr>
            <p:ph idx="1"/>
          </p:nvPr>
        </p:nvSpPr>
        <p:spPr>
          <a:xfrm>
            <a:off x="1069848" y="1191491"/>
            <a:ext cx="10058400" cy="4980709"/>
          </a:xfrm>
        </p:spPr>
        <p:txBody>
          <a:bodyPr/>
          <a:lstStyle/>
          <a:p>
            <a:r>
              <a:rPr lang="en-GB" dirty="0"/>
              <a:t>In machine learning projects, we want to transform the raw data (image) into a </a:t>
            </a:r>
            <a:r>
              <a:rPr lang="en-GB" i="1" dirty="0"/>
              <a:t>features vector </a:t>
            </a:r>
            <a:r>
              <a:rPr lang="en-GB" dirty="0"/>
              <a:t>to show to our learning algorithm to learn the characteristics of the object.</a:t>
            </a:r>
            <a:r>
              <a:rPr lang="en-GB" dirty="0" smtClean="0"/>
              <a:t> </a:t>
            </a:r>
          </a:p>
          <a:p>
            <a:r>
              <a:rPr lang="en-GB" dirty="0"/>
              <a:t>we need to know that the extraction algorithm produces a </a:t>
            </a:r>
            <a:r>
              <a:rPr lang="en-GB" b="1" i="1" dirty="0"/>
              <a:t>vector </a:t>
            </a:r>
            <a:r>
              <a:rPr lang="en-GB" dirty="0"/>
              <a:t>that contains a list of features. This is called </a:t>
            </a:r>
            <a:r>
              <a:rPr lang="en-GB" b="1" dirty="0"/>
              <a:t>features vector </a:t>
            </a:r>
            <a:r>
              <a:rPr lang="en-GB" dirty="0"/>
              <a:t>that is a 1D array that makes a robust representation of the object. </a:t>
            </a:r>
            <a:br>
              <a:rPr lang="en-GB" dirty="0"/>
            </a:br>
            <a:r>
              <a:rPr lang="en-GB" dirty="0"/>
              <a:t/>
            </a:r>
            <a:br>
              <a:rPr lang="en-GB" dirty="0"/>
            </a:br>
            <a:r>
              <a:rPr lang="en-GB" dirty="0" smtClean="0"/>
              <a:t/>
            </a:r>
            <a:br>
              <a:rPr lang="en-GB" dirty="0" smtClean="0"/>
            </a:br>
            <a:endParaRPr lang="en-US" dirty="0"/>
          </a:p>
        </p:txBody>
      </p:sp>
      <p:pic>
        <p:nvPicPr>
          <p:cNvPr id="4" name="Picture 3"/>
          <p:cNvPicPr>
            <a:picLocks noChangeAspect="1"/>
          </p:cNvPicPr>
          <p:nvPr/>
        </p:nvPicPr>
        <p:blipFill>
          <a:blip r:embed="rId2"/>
          <a:stretch>
            <a:fillRect/>
          </a:stretch>
        </p:blipFill>
        <p:spPr>
          <a:xfrm>
            <a:off x="1558636" y="3519054"/>
            <a:ext cx="8385165" cy="2422381"/>
          </a:xfrm>
          <a:prstGeom prst="rect">
            <a:avLst/>
          </a:prstGeom>
          <a:ln>
            <a:solidFill>
              <a:schemeClr val="tx1"/>
            </a:solidFill>
          </a:ln>
        </p:spPr>
      </p:pic>
    </p:spTree>
    <p:extLst>
      <p:ext uri="{BB962C8B-B14F-4D97-AF65-F5344CB8AC3E}">
        <p14:creationId xmlns:p14="http://schemas.microsoft.com/office/powerpoint/2010/main" val="27914061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430" y="152123"/>
            <a:ext cx="10058400" cy="789986"/>
          </a:xfrm>
        </p:spPr>
        <p:txBody>
          <a:bodyPr>
            <a:normAutofit/>
          </a:bodyPr>
          <a:lstStyle/>
          <a:p>
            <a:r>
              <a:rPr lang="en-US" sz="4400" i="1" dirty="0"/>
              <a:t>STRIDE AND PADDING</a:t>
            </a:r>
            <a:r>
              <a:rPr lang="en-US" sz="4400" dirty="0"/>
              <a:t> </a:t>
            </a:r>
          </a:p>
        </p:txBody>
      </p:sp>
      <p:sp>
        <p:nvSpPr>
          <p:cNvPr id="3" name="Content Placeholder 2"/>
          <p:cNvSpPr>
            <a:spLocks noGrp="1"/>
          </p:cNvSpPr>
          <p:nvPr>
            <p:ph idx="1"/>
          </p:nvPr>
        </p:nvSpPr>
        <p:spPr>
          <a:xfrm>
            <a:off x="363265" y="942109"/>
            <a:ext cx="11468517" cy="5514109"/>
          </a:xfrm>
        </p:spPr>
        <p:txBody>
          <a:bodyPr/>
          <a:lstStyle/>
          <a:p>
            <a:r>
              <a:rPr lang="en-GB" dirty="0"/>
              <a:t>These two </a:t>
            </a:r>
            <a:r>
              <a:rPr lang="en-GB" dirty="0" err="1"/>
              <a:t>hyperparameters</a:t>
            </a:r>
            <a:r>
              <a:rPr lang="en-GB" dirty="0"/>
              <a:t> you will usually think of them both together because they both control the shape of the output of this CONV layer. </a:t>
            </a:r>
            <a:endParaRPr lang="en-GB" dirty="0" smtClean="0"/>
          </a:p>
          <a:p>
            <a:r>
              <a:rPr lang="en-US" sz="2400" dirty="0" smtClean="0"/>
              <a:t> </a:t>
            </a:r>
            <a:r>
              <a:rPr lang="en-US" sz="2400" b="1" dirty="0">
                <a:solidFill>
                  <a:srgbClr val="C00000"/>
                </a:solidFill>
              </a:rPr>
              <a:t>Stride</a:t>
            </a:r>
            <a:r>
              <a:rPr lang="en-US" sz="2400" dirty="0"/>
              <a:t>: </a:t>
            </a:r>
            <a:endParaRPr lang="en-US" sz="2400" dirty="0" smtClean="0"/>
          </a:p>
          <a:p>
            <a:pPr lvl="1"/>
            <a:r>
              <a:rPr lang="en-GB" dirty="0"/>
              <a:t>is the amount by which the filter slides over the image. </a:t>
            </a:r>
            <a:endParaRPr lang="en-GB" dirty="0" smtClean="0"/>
          </a:p>
          <a:p>
            <a:pPr lvl="1"/>
            <a:r>
              <a:rPr lang="en-GB" dirty="0" smtClean="0"/>
              <a:t>For </a:t>
            </a:r>
            <a:r>
              <a:rPr lang="en-GB" dirty="0"/>
              <a:t>example, to slide the CONV filter one pixel at a time, then the stride = 1. </a:t>
            </a:r>
            <a:endParaRPr lang="en-GB" dirty="0" smtClean="0"/>
          </a:p>
          <a:p>
            <a:pPr lvl="1"/>
            <a:r>
              <a:rPr lang="en-GB" dirty="0" smtClean="0"/>
              <a:t>If </a:t>
            </a:r>
            <a:r>
              <a:rPr lang="en-GB" dirty="0"/>
              <a:t>we want to jump two pixels at a time, then stride = 2. </a:t>
            </a:r>
            <a:endParaRPr lang="en-GB" dirty="0" smtClean="0"/>
          </a:p>
          <a:p>
            <a:pPr lvl="1"/>
            <a:r>
              <a:rPr lang="en-GB" dirty="0" smtClean="0"/>
              <a:t>Jumping </a:t>
            </a:r>
            <a:r>
              <a:rPr lang="en-GB" dirty="0"/>
              <a:t>pixels will produce smaller output volumes spatially.</a:t>
            </a:r>
            <a:r>
              <a:rPr lang="en-GB" sz="2000" dirty="0"/>
              <a:t> </a:t>
            </a:r>
            <a:endParaRPr lang="en-GB" dirty="0" smtClean="0"/>
          </a:p>
          <a:p>
            <a:pPr lvl="1"/>
            <a:r>
              <a:rPr lang="en-GB" dirty="0" smtClean="0">
                <a:solidFill>
                  <a:srgbClr val="00B0F0"/>
                </a:solidFill>
              </a:rPr>
              <a:t>Strides </a:t>
            </a:r>
            <a:r>
              <a:rPr lang="en-GB" dirty="0">
                <a:solidFill>
                  <a:srgbClr val="00B0F0"/>
                </a:solidFill>
              </a:rPr>
              <a:t>of 3 or more are uncommon and rare in practice. </a:t>
            </a:r>
            <a:endParaRPr lang="en-GB" dirty="0" smtClean="0">
              <a:solidFill>
                <a:srgbClr val="00B0F0"/>
              </a:solidFill>
            </a:endParaRPr>
          </a:p>
          <a:p>
            <a:pPr marL="274320" lvl="1" indent="0">
              <a:buNone/>
            </a:pPr>
            <a:endParaRPr lang="en-GB" dirty="0" smtClean="0">
              <a:solidFill>
                <a:srgbClr val="00B0F0"/>
              </a:solidFill>
            </a:endParaRPr>
          </a:p>
          <a:p>
            <a:pPr marL="274320" lvl="1" indent="0">
              <a:buNone/>
            </a:pPr>
            <a:r>
              <a:rPr lang="en-GB" sz="2400" dirty="0"/>
              <a:t/>
            </a:r>
            <a:br>
              <a:rPr lang="en-GB" sz="2400" dirty="0"/>
            </a:br>
            <a:r>
              <a:rPr lang="en-GB" sz="2200" dirty="0"/>
              <a:t/>
            </a:r>
            <a:br>
              <a:rPr lang="en-GB" sz="2200" dirty="0"/>
            </a:br>
            <a:endParaRPr lang="en-US" sz="2200" dirty="0"/>
          </a:p>
        </p:txBody>
      </p:sp>
      <p:pic>
        <p:nvPicPr>
          <p:cNvPr id="4" name="Picture 3"/>
          <p:cNvPicPr>
            <a:picLocks noChangeAspect="1"/>
          </p:cNvPicPr>
          <p:nvPr/>
        </p:nvPicPr>
        <p:blipFill>
          <a:blip r:embed="rId2"/>
          <a:stretch>
            <a:fillRect/>
          </a:stretch>
        </p:blipFill>
        <p:spPr>
          <a:xfrm>
            <a:off x="1181101" y="3898901"/>
            <a:ext cx="9588498" cy="2557318"/>
          </a:xfrm>
          <a:prstGeom prst="rect">
            <a:avLst/>
          </a:prstGeom>
          <a:ln>
            <a:solidFill>
              <a:schemeClr val="tx1"/>
            </a:solidFill>
          </a:ln>
        </p:spPr>
      </p:pic>
    </p:spTree>
    <p:extLst>
      <p:ext uri="{BB962C8B-B14F-4D97-AF65-F5344CB8AC3E}">
        <p14:creationId xmlns:p14="http://schemas.microsoft.com/office/powerpoint/2010/main" val="29202604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02" y="138269"/>
            <a:ext cx="10058400" cy="859259"/>
          </a:xfrm>
        </p:spPr>
        <p:txBody>
          <a:bodyPr>
            <a:normAutofit/>
          </a:bodyPr>
          <a:lstStyle/>
          <a:p>
            <a:r>
              <a:rPr lang="en-US" sz="4400" dirty="0" smtClean="0"/>
              <a:t>Cont.</a:t>
            </a:r>
            <a:endParaRPr lang="en-US" sz="4400" dirty="0"/>
          </a:p>
        </p:txBody>
      </p:sp>
      <p:sp>
        <p:nvSpPr>
          <p:cNvPr id="3" name="Content Placeholder 2"/>
          <p:cNvSpPr>
            <a:spLocks noGrp="1"/>
          </p:cNvSpPr>
          <p:nvPr>
            <p:ph idx="1"/>
          </p:nvPr>
        </p:nvSpPr>
        <p:spPr>
          <a:xfrm>
            <a:off x="290945" y="886691"/>
            <a:ext cx="10837303" cy="5285509"/>
          </a:xfrm>
        </p:spPr>
        <p:txBody>
          <a:bodyPr/>
          <a:lstStyle/>
          <a:p>
            <a:r>
              <a:rPr lang="en-US" sz="2400" b="1" dirty="0">
                <a:solidFill>
                  <a:srgbClr val="C00000"/>
                </a:solidFill>
              </a:rPr>
              <a:t>Padding: </a:t>
            </a:r>
            <a:endParaRPr lang="en-US" sz="2400" b="1" dirty="0" smtClean="0">
              <a:solidFill>
                <a:srgbClr val="C00000"/>
              </a:solidFill>
            </a:endParaRPr>
          </a:p>
          <a:p>
            <a:pPr lvl="1"/>
            <a:r>
              <a:rPr lang="en-GB" dirty="0"/>
              <a:t>often called zero-padding because we add zeros around the border of an image</a:t>
            </a:r>
            <a:r>
              <a:rPr lang="en-GB" dirty="0" smtClean="0"/>
              <a:t>.</a:t>
            </a:r>
          </a:p>
          <a:p>
            <a:pPr lvl="1"/>
            <a:r>
              <a:rPr lang="en-GB" dirty="0" smtClean="0"/>
              <a:t> </a:t>
            </a:r>
            <a:r>
              <a:rPr lang="en-GB" dirty="0"/>
              <a:t>Padding is most commonly used to allow us to preserve the spatial size of the input volume so the input and output width and height are the same. </a:t>
            </a:r>
            <a:endParaRPr lang="ar-EG" dirty="0" smtClean="0"/>
          </a:p>
          <a:p>
            <a:pPr lvl="1"/>
            <a:r>
              <a:rPr lang="en-GB" dirty="0"/>
              <a:t>This padding adds some extra space to cover the image which helps the kernel to improve performance. </a:t>
            </a:r>
            <a:r>
              <a:rPr lang="en-GB" dirty="0">
                <a:solidFill>
                  <a:srgbClr val="0070C0"/>
                </a:solidFill>
              </a:rPr>
              <a:t>This is more helpful when used to detect the borders of an image.</a:t>
            </a:r>
            <a:endParaRPr lang="en-GB" dirty="0" smtClean="0">
              <a:solidFill>
                <a:srgbClr val="0070C0"/>
              </a:solidFill>
            </a:endParaRPr>
          </a:p>
          <a:p>
            <a:pPr lvl="1"/>
            <a:r>
              <a:rPr lang="en-GB" dirty="0" smtClean="0"/>
              <a:t>This </a:t>
            </a:r>
            <a:r>
              <a:rPr lang="en-GB" dirty="0"/>
              <a:t>way we can use CONV layers without necessarily shrinking the height and width of the volumes</a:t>
            </a:r>
            <a:r>
              <a:rPr lang="en-GB" dirty="0" smtClean="0"/>
              <a:t>.</a:t>
            </a:r>
          </a:p>
          <a:p>
            <a:pPr lvl="1"/>
            <a:r>
              <a:rPr lang="en-GB" dirty="0" smtClean="0"/>
              <a:t> </a:t>
            </a:r>
            <a:r>
              <a:rPr lang="en-GB" dirty="0"/>
              <a:t>This is important for building deeper networks, since otherwise the height/width would shrink as you go to deeper layers. </a:t>
            </a:r>
            <a:br>
              <a:rPr lang="en-GB" dirty="0"/>
            </a:b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4752109" y="3529445"/>
            <a:ext cx="5874327" cy="2954482"/>
          </a:xfrm>
          <a:prstGeom prst="rect">
            <a:avLst/>
          </a:prstGeom>
        </p:spPr>
      </p:pic>
    </p:spTree>
    <p:extLst>
      <p:ext uri="{BB962C8B-B14F-4D97-AF65-F5344CB8AC3E}">
        <p14:creationId xmlns:p14="http://schemas.microsoft.com/office/powerpoint/2010/main" val="26058908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430" y="124414"/>
            <a:ext cx="10058400" cy="1247186"/>
          </a:xfrm>
        </p:spPr>
        <p:txBody>
          <a:bodyPr/>
          <a:lstStyle/>
          <a:p>
            <a:r>
              <a:rPr lang="en-GB" dirty="0"/>
              <a:t>Pooling layers or subsampling (POOL) </a:t>
            </a:r>
            <a:endParaRPr lang="en-US" dirty="0"/>
          </a:p>
        </p:txBody>
      </p:sp>
      <p:sp>
        <p:nvSpPr>
          <p:cNvPr id="3" name="Content Placeholder 2"/>
          <p:cNvSpPr>
            <a:spLocks noGrp="1"/>
          </p:cNvSpPr>
          <p:nvPr>
            <p:ph idx="1"/>
          </p:nvPr>
        </p:nvSpPr>
        <p:spPr>
          <a:xfrm>
            <a:off x="415636" y="1205345"/>
            <a:ext cx="10712612" cy="5320146"/>
          </a:xfrm>
        </p:spPr>
        <p:txBody>
          <a:bodyPr>
            <a:normAutofit/>
          </a:bodyPr>
          <a:lstStyle/>
          <a:p>
            <a:r>
              <a:rPr lang="en-US" sz="2400" dirty="0" smtClean="0"/>
              <a:t>Why do we need padding?</a:t>
            </a:r>
          </a:p>
          <a:p>
            <a:pPr lvl="1"/>
            <a:r>
              <a:rPr lang="en-GB" sz="2000" dirty="0"/>
              <a:t>Adding more CONV layers increases the depth of the output layer which leads to the increase of the number of parameters that the network needs to optimize (learn). </a:t>
            </a:r>
            <a:endParaRPr lang="en-GB" sz="2000" dirty="0" smtClean="0"/>
          </a:p>
          <a:p>
            <a:pPr lvl="1"/>
            <a:r>
              <a:rPr lang="en-GB" sz="2000" dirty="0" smtClean="0"/>
              <a:t>You </a:t>
            </a:r>
            <a:r>
              <a:rPr lang="en-GB" sz="2000" dirty="0"/>
              <a:t>can see that after adding several CONV layers (usually tens or even hundreds) this will produce a huge number of parameters (weights). </a:t>
            </a:r>
            <a:endParaRPr lang="en-GB" sz="2000" dirty="0" smtClean="0"/>
          </a:p>
          <a:p>
            <a:pPr lvl="1"/>
            <a:r>
              <a:rPr lang="en-GB" sz="2000" dirty="0" smtClean="0"/>
              <a:t>This </a:t>
            </a:r>
            <a:r>
              <a:rPr lang="en-GB" sz="2000" dirty="0"/>
              <a:t>increase in the network dimensionality will increase the time and space complexity of the mathematical operations that take place in the learning process. </a:t>
            </a:r>
            <a:endParaRPr lang="en-GB" sz="2000" dirty="0" smtClean="0"/>
          </a:p>
          <a:p>
            <a:pPr lvl="1"/>
            <a:r>
              <a:rPr lang="en-GB" sz="2000" dirty="0" smtClean="0">
                <a:solidFill>
                  <a:srgbClr val="0070C0"/>
                </a:solidFill>
              </a:rPr>
              <a:t>This </a:t>
            </a:r>
            <a:r>
              <a:rPr lang="en-GB" sz="2000" dirty="0">
                <a:solidFill>
                  <a:srgbClr val="0070C0"/>
                </a:solidFill>
              </a:rPr>
              <a:t>is when the pooling layers come in</a:t>
            </a:r>
            <a:r>
              <a:rPr lang="en-GB" sz="2000" dirty="0"/>
              <a:t>. </a:t>
            </a:r>
            <a:r>
              <a:rPr lang="en-GB" sz="2000" i="1" dirty="0">
                <a:solidFill>
                  <a:srgbClr val="00B050"/>
                </a:solidFill>
              </a:rPr>
              <a:t>Subsampling or pooling helps in reducing the size of the network by reducing the number of parameters passed to the next layer. </a:t>
            </a:r>
            <a:endParaRPr lang="en-GB" sz="2000" i="1" dirty="0" smtClean="0">
              <a:solidFill>
                <a:srgbClr val="00B050"/>
              </a:solidFill>
            </a:endParaRPr>
          </a:p>
          <a:p>
            <a:r>
              <a:rPr lang="en-GB" sz="2400" i="1" dirty="0" smtClean="0"/>
              <a:t>What is the pooling layer ?</a:t>
            </a:r>
          </a:p>
          <a:p>
            <a:pPr lvl="1"/>
            <a:r>
              <a:rPr lang="en-GB" sz="2000" dirty="0" smtClean="0"/>
              <a:t>The </a:t>
            </a:r>
            <a:r>
              <a:rPr lang="en-GB" sz="2000" dirty="0"/>
              <a:t>pooling operation resizes its input by applying a summary statistic function, such as a maximum or average, to reduce the overall number of parameters to be passed on to the next layer. </a:t>
            </a:r>
            <a:endParaRPr lang="en-GB" sz="2000" dirty="0" smtClean="0"/>
          </a:p>
          <a:p>
            <a:r>
              <a:rPr lang="en-GB" b="1" dirty="0">
                <a:solidFill>
                  <a:srgbClr val="002060"/>
                </a:solidFill>
              </a:rPr>
              <a:t>The goal of the pooling layer is to </a:t>
            </a:r>
            <a:r>
              <a:rPr lang="en-GB" b="1" dirty="0" err="1">
                <a:solidFill>
                  <a:srgbClr val="002060"/>
                </a:solidFill>
              </a:rPr>
              <a:t>downsample</a:t>
            </a:r>
            <a:r>
              <a:rPr lang="en-GB" b="1" dirty="0">
                <a:solidFill>
                  <a:srgbClr val="002060"/>
                </a:solidFill>
              </a:rPr>
              <a:t> the feature maps produced by the CONV layer into smaller number of parameters to reduce the computational complexity. </a:t>
            </a:r>
            <a:endParaRPr lang="en-US" sz="2400" dirty="0"/>
          </a:p>
        </p:txBody>
      </p:sp>
    </p:spTree>
    <p:extLst>
      <p:ext uri="{BB962C8B-B14F-4D97-AF65-F5344CB8AC3E}">
        <p14:creationId xmlns:p14="http://schemas.microsoft.com/office/powerpoint/2010/main" val="18599487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 y="152123"/>
            <a:ext cx="10058400" cy="859259"/>
          </a:xfrm>
        </p:spPr>
        <p:txBody>
          <a:bodyPr/>
          <a:lstStyle/>
          <a:p>
            <a:r>
              <a:rPr lang="en-US" dirty="0" smtClean="0"/>
              <a:t>Cont.</a:t>
            </a:r>
            <a:endParaRPr lang="en-US" dirty="0"/>
          </a:p>
        </p:txBody>
      </p:sp>
      <p:sp>
        <p:nvSpPr>
          <p:cNvPr id="3" name="Content Placeholder 2"/>
          <p:cNvSpPr>
            <a:spLocks noGrp="1"/>
          </p:cNvSpPr>
          <p:nvPr>
            <p:ph idx="1"/>
          </p:nvPr>
        </p:nvSpPr>
        <p:spPr>
          <a:xfrm>
            <a:off x="304800" y="1011382"/>
            <a:ext cx="10823448" cy="5160818"/>
          </a:xfrm>
        </p:spPr>
        <p:txBody>
          <a:bodyPr/>
          <a:lstStyle/>
          <a:p>
            <a:r>
              <a:rPr lang="en-US" b="1" i="1" dirty="0" smtClean="0"/>
              <a:t>Pooling types:</a:t>
            </a:r>
          </a:p>
          <a:p>
            <a:pPr marL="617220" lvl="1" indent="-342900">
              <a:buFont typeface="+mj-lt"/>
              <a:buAutoNum type="arabicPeriod"/>
            </a:pPr>
            <a:r>
              <a:rPr lang="en-US" i="1" dirty="0" smtClean="0"/>
              <a:t>Max pooling</a:t>
            </a:r>
          </a:p>
          <a:p>
            <a:pPr marL="617220" lvl="1" indent="-342900">
              <a:buFont typeface="+mj-lt"/>
              <a:buAutoNum type="arabicPeriod"/>
            </a:pPr>
            <a:r>
              <a:rPr lang="en-US" i="1" dirty="0" smtClean="0"/>
              <a:t>Average pooling</a:t>
            </a:r>
          </a:p>
          <a:p>
            <a:pPr marL="617220" lvl="1" indent="-342900">
              <a:buFont typeface="+mj-lt"/>
              <a:buAutoNum type="arabicPeriod"/>
            </a:pPr>
            <a:r>
              <a:rPr lang="en-US" dirty="0"/>
              <a:t>Global average </a:t>
            </a:r>
            <a:r>
              <a:rPr lang="en-US" dirty="0" smtClean="0"/>
              <a:t>pooling</a:t>
            </a: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585787" y="2458748"/>
            <a:ext cx="4387995" cy="3827825"/>
          </a:xfrm>
          <a:prstGeom prst="rect">
            <a:avLst/>
          </a:prstGeom>
        </p:spPr>
      </p:pic>
      <p:pic>
        <p:nvPicPr>
          <p:cNvPr id="5" name="Picture 4"/>
          <p:cNvPicPr>
            <a:picLocks noChangeAspect="1"/>
          </p:cNvPicPr>
          <p:nvPr/>
        </p:nvPicPr>
        <p:blipFill>
          <a:blip r:embed="rId3"/>
          <a:stretch>
            <a:fillRect/>
          </a:stretch>
        </p:blipFill>
        <p:spPr>
          <a:xfrm>
            <a:off x="5913293" y="2679989"/>
            <a:ext cx="4743450" cy="2800350"/>
          </a:xfrm>
          <a:prstGeom prst="rect">
            <a:avLst/>
          </a:prstGeom>
        </p:spPr>
      </p:pic>
      <p:sp>
        <p:nvSpPr>
          <p:cNvPr id="6" name="TextBox 5"/>
          <p:cNvSpPr txBox="1"/>
          <p:nvPr/>
        </p:nvSpPr>
        <p:spPr>
          <a:xfrm>
            <a:off x="6026727" y="6012873"/>
            <a:ext cx="3810000" cy="369332"/>
          </a:xfrm>
          <a:prstGeom prst="rect">
            <a:avLst/>
          </a:prstGeom>
          <a:noFill/>
        </p:spPr>
        <p:txBody>
          <a:bodyPr wrap="square" rtlCol="0">
            <a:spAutoFit/>
          </a:bodyPr>
          <a:lstStyle/>
          <a:p>
            <a:r>
              <a:rPr lang="en-US" dirty="0" smtClean="0"/>
              <a:t>Global average pooling</a:t>
            </a:r>
            <a:endParaRPr lang="en-US" dirty="0"/>
          </a:p>
        </p:txBody>
      </p:sp>
    </p:spTree>
    <p:extLst>
      <p:ext uri="{BB962C8B-B14F-4D97-AF65-F5344CB8AC3E}">
        <p14:creationId xmlns:p14="http://schemas.microsoft.com/office/powerpoint/2010/main" val="27429723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 y="124414"/>
            <a:ext cx="10058400" cy="956241"/>
          </a:xfrm>
        </p:spPr>
        <p:txBody>
          <a:bodyPr>
            <a:normAutofit/>
          </a:bodyPr>
          <a:lstStyle/>
          <a:p>
            <a:r>
              <a:rPr lang="en-US" sz="4400" dirty="0"/>
              <a:t>Fully connected layers (FC) </a:t>
            </a:r>
          </a:p>
        </p:txBody>
      </p:sp>
      <p:sp>
        <p:nvSpPr>
          <p:cNvPr id="3" name="Content Placeholder 2"/>
          <p:cNvSpPr>
            <a:spLocks noGrp="1"/>
          </p:cNvSpPr>
          <p:nvPr>
            <p:ph idx="1"/>
          </p:nvPr>
        </p:nvSpPr>
        <p:spPr>
          <a:xfrm>
            <a:off x="263236" y="969817"/>
            <a:ext cx="11665528" cy="5569527"/>
          </a:xfrm>
        </p:spPr>
        <p:txBody>
          <a:bodyPr>
            <a:normAutofit/>
          </a:bodyPr>
          <a:lstStyle/>
          <a:p>
            <a:r>
              <a:rPr lang="en-US" i="1" dirty="0" smtClean="0"/>
              <a:t>WHY USE FC LAYERS?</a:t>
            </a:r>
            <a:r>
              <a:rPr lang="en-US" dirty="0" smtClean="0"/>
              <a:t> </a:t>
            </a:r>
          </a:p>
          <a:p>
            <a:pPr lvl="1"/>
            <a:r>
              <a:rPr lang="en-GB" dirty="0" smtClean="0"/>
              <a:t>the </a:t>
            </a:r>
            <a:r>
              <a:rPr lang="en-GB" dirty="0"/>
              <a:t>reason we used CONV layers earlier is that MLP lose a lot of valuable information when trying to extract features from the image because we have to flatten the image before feeding it to the network, whereas CONV layers can process raw images. </a:t>
            </a:r>
            <a:endParaRPr lang="en-GB" dirty="0" smtClean="0"/>
          </a:p>
          <a:p>
            <a:pPr lvl="1"/>
            <a:r>
              <a:rPr lang="en-GB" dirty="0" smtClean="0"/>
              <a:t>Now </a:t>
            </a:r>
            <a:r>
              <a:rPr lang="en-GB" dirty="0"/>
              <a:t>that we have the features extracted, we can use regular MLPs to classify them. </a:t>
            </a:r>
            <a:endParaRPr lang="en-GB" dirty="0" smtClean="0"/>
          </a:p>
          <a:p>
            <a:r>
              <a:rPr lang="en-GB" b="1" dirty="0"/>
              <a:t>Input flattened vector: </a:t>
            </a:r>
            <a:r>
              <a:rPr lang="en-GB" dirty="0"/>
              <a:t>Look at the diagram below, to feed the features tube to the MLP for classification, we flatten it to a vector with the dimensions (1, n). For example, if the features tube has the dimensions of 5x5x40, the flattened vector will be = (1, 1000).</a:t>
            </a:r>
          </a:p>
          <a:p>
            <a:r>
              <a:rPr lang="en-GB" b="1" dirty="0"/>
              <a:t>Hidden layer (FC): </a:t>
            </a:r>
            <a:r>
              <a:rPr lang="en-GB" dirty="0"/>
              <a:t>we add one or more FC layers and each layer has 1 or more neurons (similarly to what we did when we built regular MLPs)</a:t>
            </a:r>
          </a:p>
          <a:p>
            <a:r>
              <a:rPr lang="en-GB" b="1" dirty="0"/>
              <a:t>Output layer: </a:t>
            </a:r>
            <a:r>
              <a:rPr lang="en-GB" dirty="0" smtClean="0"/>
              <a:t>it </a:t>
            </a:r>
            <a:r>
              <a:rPr lang="en-GB" dirty="0"/>
              <a:t>is recommended to use “</a:t>
            </a:r>
            <a:r>
              <a:rPr lang="en-GB" dirty="0" err="1"/>
              <a:t>softmax</a:t>
            </a:r>
            <a:r>
              <a:rPr lang="en-GB" dirty="0"/>
              <a:t> activation function” for classification problems when we are classifying more than 2 classes. </a:t>
            </a:r>
            <a:endParaRPr lang="en-US" dirty="0"/>
          </a:p>
        </p:txBody>
      </p:sp>
    </p:spTree>
    <p:extLst>
      <p:ext uri="{BB962C8B-B14F-4D97-AF65-F5344CB8AC3E}">
        <p14:creationId xmlns:p14="http://schemas.microsoft.com/office/powerpoint/2010/main" val="2108438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8363" y="554181"/>
            <a:ext cx="9896042" cy="5688589"/>
          </a:xfrm>
          <a:prstGeom prst="rect">
            <a:avLst/>
          </a:prstGeom>
          <a:ln>
            <a:solidFill>
              <a:schemeClr val="tx1"/>
            </a:solidFill>
          </a:ln>
        </p:spPr>
      </p:pic>
    </p:spTree>
    <p:extLst>
      <p:ext uri="{BB962C8B-B14F-4D97-AF65-F5344CB8AC3E}">
        <p14:creationId xmlns:p14="http://schemas.microsoft.com/office/powerpoint/2010/main" val="21700150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10559"/>
            <a:ext cx="10058400" cy="748423"/>
          </a:xfrm>
        </p:spPr>
        <p:txBody>
          <a:bodyPr>
            <a:normAutofit fontScale="90000"/>
          </a:bodyPr>
          <a:lstStyle/>
          <a:p>
            <a:r>
              <a:rPr lang="en-US" dirty="0" smtClean="0"/>
              <a:t>notes</a:t>
            </a:r>
            <a:endParaRPr lang="en-US" dirty="0"/>
          </a:p>
        </p:txBody>
      </p:sp>
      <p:sp>
        <p:nvSpPr>
          <p:cNvPr id="3" name="Content Placeholder 2"/>
          <p:cNvSpPr>
            <a:spLocks noGrp="1"/>
          </p:cNvSpPr>
          <p:nvPr>
            <p:ph idx="1"/>
          </p:nvPr>
        </p:nvSpPr>
        <p:spPr>
          <a:xfrm>
            <a:off x="1069848" y="997526"/>
            <a:ext cx="10058400" cy="5174673"/>
          </a:xfrm>
        </p:spPr>
        <p:txBody>
          <a:bodyPr/>
          <a:lstStyle/>
          <a:p>
            <a:r>
              <a:rPr lang="en-GB" dirty="0"/>
              <a:t>It is important to call out that the image above reflects features extracted from just one motorcycle. A very important characteristic of a feature is repeatability. As in the feature should be able to detect the motorcycles in general not just this specific one. So, in real world problems, the feature will not be an exact copy of the piece in the input image </a:t>
            </a:r>
            <a:endParaRPr lang="en-GB" dirty="0" smtClean="0"/>
          </a:p>
          <a:p>
            <a:r>
              <a:rPr lang="en-GB" dirty="0"/>
              <a:t>What makes a good (useful) feature </a:t>
            </a:r>
            <a:r>
              <a:rPr lang="en-GB" dirty="0" smtClean="0"/>
              <a:t>?</a:t>
            </a:r>
          </a:p>
          <a:p>
            <a:pPr lvl="1"/>
            <a:r>
              <a:rPr lang="en-GB" dirty="0"/>
              <a:t>Machine learning models are only as good as the features you provide. That means coming up with good features is an important job in building ML models. </a:t>
            </a:r>
            <a:br>
              <a:rPr lang="en-GB" dirty="0"/>
            </a:br>
            <a:r>
              <a:rPr lang="en-GB" dirty="0"/>
              <a:t/>
            </a:r>
            <a:br>
              <a:rPr lang="en-GB" dirty="0"/>
            </a:br>
            <a:r>
              <a:rPr lang="en-GB" dirty="0"/>
              <a:t/>
            </a:r>
            <a:br>
              <a:rPr lang="en-GB" dirty="0"/>
            </a:br>
            <a:endParaRPr lang="en-US" dirty="0"/>
          </a:p>
        </p:txBody>
      </p:sp>
      <p:pic>
        <p:nvPicPr>
          <p:cNvPr id="6" name="Picture 5"/>
          <p:cNvPicPr>
            <a:picLocks noChangeAspect="1"/>
          </p:cNvPicPr>
          <p:nvPr/>
        </p:nvPicPr>
        <p:blipFill>
          <a:blip r:embed="rId2"/>
          <a:stretch>
            <a:fillRect/>
          </a:stretch>
        </p:blipFill>
        <p:spPr>
          <a:xfrm>
            <a:off x="3020291" y="3844633"/>
            <a:ext cx="7287490" cy="1988129"/>
          </a:xfrm>
          <a:prstGeom prst="rect">
            <a:avLst/>
          </a:prstGeom>
          <a:ln>
            <a:solidFill>
              <a:schemeClr val="tx1"/>
            </a:solidFill>
          </a:ln>
        </p:spPr>
      </p:pic>
    </p:spTree>
    <p:extLst>
      <p:ext uri="{BB962C8B-B14F-4D97-AF65-F5344CB8AC3E}">
        <p14:creationId xmlns:p14="http://schemas.microsoft.com/office/powerpoint/2010/main" val="1430863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75" y="83126"/>
            <a:ext cx="10058400" cy="512619"/>
          </a:xfrm>
        </p:spPr>
        <p:txBody>
          <a:bodyPr>
            <a:noAutofit/>
          </a:bodyPr>
          <a:lstStyle/>
          <a:p>
            <a:r>
              <a:rPr lang="en-US" sz="4400" dirty="0"/>
              <a:t>Why use features? </a:t>
            </a:r>
          </a:p>
        </p:txBody>
      </p:sp>
      <p:sp>
        <p:nvSpPr>
          <p:cNvPr id="3" name="Content Placeholder 2"/>
          <p:cNvSpPr>
            <a:spLocks noGrp="1"/>
          </p:cNvSpPr>
          <p:nvPr>
            <p:ph idx="1"/>
          </p:nvPr>
        </p:nvSpPr>
        <p:spPr>
          <a:xfrm>
            <a:off x="238575" y="595746"/>
            <a:ext cx="11496225" cy="5535168"/>
          </a:xfrm>
        </p:spPr>
        <p:txBody>
          <a:bodyPr>
            <a:normAutofit/>
          </a:bodyPr>
          <a:lstStyle/>
          <a:p>
            <a:r>
              <a:rPr lang="en-GB" sz="1600" dirty="0"/>
              <a:t>The input image has too much extra information that is not necessary for classification. </a:t>
            </a:r>
            <a:endParaRPr lang="en-GB" sz="1600" dirty="0" smtClean="0"/>
          </a:p>
          <a:p>
            <a:r>
              <a:rPr lang="en-GB" sz="1600" dirty="0" smtClean="0"/>
              <a:t>Therefore</a:t>
            </a:r>
            <a:r>
              <a:rPr lang="en-GB" sz="1600" dirty="0"/>
              <a:t>, the first step after </a:t>
            </a:r>
            <a:r>
              <a:rPr lang="en-GB" sz="1600" dirty="0" err="1"/>
              <a:t>preprocessing</a:t>
            </a:r>
            <a:r>
              <a:rPr lang="en-GB" sz="1600" dirty="0"/>
              <a:t> the image is to simplify the image by extracting the important information contained in the image and throwing away non-essential information</a:t>
            </a:r>
            <a:r>
              <a:rPr lang="en-GB" sz="1600" dirty="0" smtClean="0"/>
              <a:t>.</a:t>
            </a:r>
          </a:p>
          <a:p>
            <a:r>
              <a:rPr lang="en-GB" sz="1600" dirty="0" smtClean="0"/>
              <a:t> </a:t>
            </a:r>
            <a:r>
              <a:rPr lang="en-GB" sz="1600" dirty="0"/>
              <a:t>By extracting important </a:t>
            </a:r>
            <a:r>
              <a:rPr lang="en-GB" sz="1600" dirty="0" err="1"/>
              <a:t>colors</a:t>
            </a:r>
            <a:r>
              <a:rPr lang="en-GB" sz="1600" dirty="0"/>
              <a:t> or image segments, we can transform complex and large image data into smaller sets of features. </a:t>
            </a:r>
            <a:endParaRPr lang="en-GB" sz="1600" dirty="0" smtClean="0"/>
          </a:p>
          <a:p>
            <a:r>
              <a:rPr lang="en-GB" sz="1600" dirty="0" smtClean="0"/>
              <a:t>This </a:t>
            </a:r>
            <a:r>
              <a:rPr lang="en-GB" sz="1600" dirty="0"/>
              <a:t>makes the task of classifying images based on their features done simpler and faster. </a:t>
            </a:r>
            <a:endParaRPr lang="en-GB" sz="1600" dirty="0" smtClean="0"/>
          </a:p>
          <a:p>
            <a:r>
              <a:rPr lang="en-GB" sz="1600" dirty="0"/>
              <a:t>Suppose we are given a dataset of 10,000 images of motorcycles each of 1,000 width x 1,000 height. Some images have solid backgrounds and others have busy backgrounds of unnecessary data. </a:t>
            </a:r>
            <a:endParaRPr lang="en-GB" sz="1600" dirty="0" smtClean="0"/>
          </a:p>
          <a:p>
            <a:r>
              <a:rPr lang="en-GB" sz="1600" dirty="0"/>
              <a:t>When these thousands of images are fed to the feature extraction algorithms, we lose all the unnecessary data that are not important to identify motorcycles and we only keep a consolidated list of useful features that can then be fed directly to the classifier. </a:t>
            </a:r>
            <a:endParaRPr lang="en-GB" sz="1600" dirty="0" smtClean="0"/>
          </a:p>
          <a:p>
            <a:r>
              <a:rPr lang="en-GB" sz="1600" dirty="0"/>
              <a:t>This process is a lot simpler than having the classifier look at a dataset of 10,000 images to learn the properties of motorcycles</a:t>
            </a:r>
            <a:r>
              <a:rPr lang="en-GB" sz="1600" dirty="0" smtClean="0"/>
              <a:t>.</a:t>
            </a:r>
            <a:r>
              <a:rPr lang="en-GB" dirty="0"/>
              <a:t/>
            </a:r>
            <a:br>
              <a:rPr lang="en-GB" dirty="0"/>
            </a:br>
            <a:r>
              <a:rPr lang="en-GB" dirty="0"/>
              <a:t/>
            </a:r>
            <a:br>
              <a:rPr lang="en-GB" dirty="0"/>
            </a:br>
            <a:r>
              <a:rPr lang="en-GB" dirty="0"/>
              <a:t/>
            </a:r>
            <a:br>
              <a:rPr lang="en-GB" dirty="0"/>
            </a:br>
            <a:r>
              <a:rPr lang="en-GB" dirty="0"/>
              <a:t/>
            </a:r>
            <a:br>
              <a:rPr lang="en-GB" dirty="0"/>
            </a:br>
            <a:endParaRPr lang="en-US" dirty="0"/>
          </a:p>
        </p:txBody>
      </p:sp>
      <p:pic>
        <p:nvPicPr>
          <p:cNvPr id="4" name="Picture 3"/>
          <p:cNvPicPr>
            <a:picLocks noChangeAspect="1"/>
          </p:cNvPicPr>
          <p:nvPr/>
        </p:nvPicPr>
        <p:blipFill>
          <a:blip r:embed="rId3"/>
          <a:stretch>
            <a:fillRect/>
          </a:stretch>
        </p:blipFill>
        <p:spPr>
          <a:xfrm>
            <a:off x="2092036" y="4239491"/>
            <a:ext cx="8204939" cy="2500673"/>
          </a:xfrm>
          <a:prstGeom prst="rect">
            <a:avLst/>
          </a:prstGeom>
        </p:spPr>
      </p:pic>
    </p:spTree>
    <p:extLst>
      <p:ext uri="{BB962C8B-B14F-4D97-AF65-F5344CB8AC3E}">
        <p14:creationId xmlns:p14="http://schemas.microsoft.com/office/powerpoint/2010/main" val="16021922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4" y="0"/>
            <a:ext cx="11845636" cy="1094786"/>
          </a:xfrm>
        </p:spPr>
        <p:txBody>
          <a:bodyPr>
            <a:noAutofit/>
          </a:bodyPr>
          <a:lstStyle/>
          <a:p>
            <a:r>
              <a:rPr lang="en-GB" sz="4000" dirty="0"/>
              <a:t>Traditional machine learning uses hand-crafted features </a:t>
            </a:r>
            <a:endParaRPr lang="en-US" sz="4000" dirty="0"/>
          </a:p>
        </p:txBody>
      </p:sp>
      <p:sp>
        <p:nvSpPr>
          <p:cNvPr id="3" name="Content Placeholder 2"/>
          <p:cNvSpPr>
            <a:spLocks noGrp="1"/>
          </p:cNvSpPr>
          <p:nvPr>
            <p:ph idx="1"/>
          </p:nvPr>
        </p:nvSpPr>
        <p:spPr>
          <a:xfrm>
            <a:off x="346364" y="1094786"/>
            <a:ext cx="11333018" cy="5077414"/>
          </a:xfrm>
        </p:spPr>
        <p:txBody>
          <a:bodyPr/>
          <a:lstStyle/>
          <a:p>
            <a:r>
              <a:rPr lang="en-GB" dirty="0"/>
              <a:t>In traditional machine learning problems, we spend a good amount of time in </a:t>
            </a:r>
            <a:r>
              <a:rPr lang="en-GB" b="1" dirty="0"/>
              <a:t>manual </a:t>
            </a:r>
            <a:r>
              <a:rPr lang="en-GB" dirty="0"/>
              <a:t>features selection and engineering</a:t>
            </a:r>
            <a:r>
              <a:rPr lang="en-GB" dirty="0" smtClean="0"/>
              <a:t>.</a:t>
            </a:r>
          </a:p>
          <a:p>
            <a:r>
              <a:rPr lang="en-GB" dirty="0" smtClean="0"/>
              <a:t> </a:t>
            </a:r>
            <a:r>
              <a:rPr lang="en-GB" dirty="0"/>
              <a:t>In this process we rely on our domain knowledge (or partnering with domain experts) to create features that make machine learning algorithms work better</a:t>
            </a:r>
            <a:r>
              <a:rPr lang="en-GB" dirty="0" smtClean="0"/>
              <a:t>.</a:t>
            </a:r>
          </a:p>
          <a:p>
            <a:r>
              <a:rPr lang="en-GB" dirty="0" smtClean="0"/>
              <a:t> </a:t>
            </a:r>
            <a:r>
              <a:rPr lang="en-GB" dirty="0"/>
              <a:t>We then feed the produced features to a classifier like Support Vector Machines (SVM) or </a:t>
            </a:r>
            <a:r>
              <a:rPr lang="en-GB" dirty="0" err="1"/>
              <a:t>Adaboost</a:t>
            </a:r>
            <a:r>
              <a:rPr lang="en-GB" dirty="0"/>
              <a:t> to predict the output. </a:t>
            </a:r>
            <a:endParaRPr lang="en-GB" dirty="0" smtClean="0"/>
          </a:p>
          <a:p>
            <a:r>
              <a:rPr lang="en-GB" dirty="0" smtClean="0"/>
              <a:t>Some </a:t>
            </a:r>
            <a:r>
              <a:rPr lang="en-GB" dirty="0"/>
              <a:t>of the hand-crafted feature sets are: </a:t>
            </a:r>
            <a:endParaRPr lang="en-GB" dirty="0" smtClean="0"/>
          </a:p>
          <a:p>
            <a:pPr lvl="1"/>
            <a:r>
              <a:rPr lang="en-GB" dirty="0" smtClean="0"/>
              <a:t>Histogram </a:t>
            </a:r>
            <a:r>
              <a:rPr lang="en-GB" dirty="0"/>
              <a:t>of Oriented Gradients (HOG)</a:t>
            </a:r>
          </a:p>
          <a:p>
            <a:pPr lvl="1"/>
            <a:r>
              <a:rPr lang="en-GB" dirty="0" err="1" smtClean="0"/>
              <a:t>Haar</a:t>
            </a:r>
            <a:r>
              <a:rPr lang="en-GB" dirty="0" smtClean="0"/>
              <a:t> </a:t>
            </a:r>
            <a:r>
              <a:rPr lang="en-GB" dirty="0"/>
              <a:t>Cascades</a:t>
            </a:r>
          </a:p>
          <a:p>
            <a:pPr lvl="1"/>
            <a:r>
              <a:rPr lang="en-GB" dirty="0" smtClean="0"/>
              <a:t>Scale-Invariant </a:t>
            </a:r>
            <a:r>
              <a:rPr lang="en-GB" dirty="0"/>
              <a:t>Feature Transform (SIFT)</a:t>
            </a:r>
          </a:p>
          <a:p>
            <a:pPr lvl="1"/>
            <a:r>
              <a:rPr lang="en-GB" dirty="0" smtClean="0"/>
              <a:t>Speeded Up Robust Feature (SURF) </a:t>
            </a:r>
            <a:br>
              <a:rPr lang="en-GB" dirty="0" smtClean="0"/>
            </a:br>
            <a:r>
              <a:rPr lang="en-GB" dirty="0" smtClean="0"/>
              <a:t/>
            </a:r>
            <a:br>
              <a:rPr lang="en-GB" dirty="0" smtClean="0"/>
            </a:br>
            <a:endParaRPr lang="en-US" dirty="0"/>
          </a:p>
        </p:txBody>
      </p:sp>
      <p:pic>
        <p:nvPicPr>
          <p:cNvPr id="4" name="Picture 3"/>
          <p:cNvPicPr>
            <a:picLocks noChangeAspect="1"/>
          </p:cNvPicPr>
          <p:nvPr/>
        </p:nvPicPr>
        <p:blipFill>
          <a:blip r:embed="rId2"/>
          <a:stretch>
            <a:fillRect/>
          </a:stretch>
        </p:blipFill>
        <p:spPr>
          <a:xfrm>
            <a:off x="5737306" y="3172692"/>
            <a:ext cx="5657850" cy="2424544"/>
          </a:xfrm>
          <a:prstGeom prst="rect">
            <a:avLst/>
          </a:prstGeom>
          <a:ln>
            <a:solidFill>
              <a:schemeClr val="tx1"/>
            </a:solidFill>
          </a:ln>
        </p:spPr>
      </p:pic>
    </p:spTree>
    <p:extLst>
      <p:ext uri="{BB962C8B-B14F-4D97-AF65-F5344CB8AC3E}">
        <p14:creationId xmlns:p14="http://schemas.microsoft.com/office/powerpoint/2010/main" val="28498788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ML for image classification</a:t>
            </a:r>
            <a:endParaRPr lang="en-US" dirty="0"/>
          </a:p>
        </p:txBody>
      </p:sp>
      <p:pic>
        <p:nvPicPr>
          <p:cNvPr id="4" name="Content Placeholder 3"/>
          <p:cNvPicPr>
            <a:picLocks noGrp="1" noChangeAspect="1"/>
          </p:cNvPicPr>
          <p:nvPr>
            <p:ph idx="1"/>
          </p:nvPr>
        </p:nvPicPr>
        <p:blipFill>
          <a:blip r:embed="rId2"/>
          <a:stretch>
            <a:fillRect/>
          </a:stretch>
        </p:blipFill>
        <p:spPr>
          <a:xfrm>
            <a:off x="891598" y="2625580"/>
            <a:ext cx="9334500" cy="3290311"/>
          </a:xfrm>
          <a:prstGeom prst="rect">
            <a:avLst/>
          </a:prstGeom>
        </p:spPr>
      </p:pic>
    </p:spTree>
    <p:extLst>
      <p:ext uri="{BB962C8B-B14F-4D97-AF65-F5344CB8AC3E}">
        <p14:creationId xmlns:p14="http://schemas.microsoft.com/office/powerpoint/2010/main" val="9477460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Deep learning automatically extract features </a:t>
            </a:r>
            <a:endParaRPr lang="en-US" dirty="0"/>
          </a:p>
        </p:txBody>
      </p:sp>
      <p:sp>
        <p:nvSpPr>
          <p:cNvPr id="3" name="Content Placeholder 2"/>
          <p:cNvSpPr>
            <a:spLocks noGrp="1"/>
          </p:cNvSpPr>
          <p:nvPr>
            <p:ph idx="1"/>
          </p:nvPr>
        </p:nvSpPr>
        <p:spPr/>
        <p:txBody>
          <a:bodyPr/>
          <a:lstStyle/>
          <a:p>
            <a:r>
              <a:rPr lang="en-GB" dirty="0"/>
              <a:t>In deep learning however, we do not need to manually extract features from the image. The network extracts features </a:t>
            </a:r>
            <a:r>
              <a:rPr lang="en-GB" b="1" dirty="0"/>
              <a:t>automatically </a:t>
            </a:r>
            <a:r>
              <a:rPr lang="en-GB" dirty="0"/>
              <a:t>while and learns their importance on the output by applying weights to its connections. </a:t>
            </a:r>
            <a:endParaRPr lang="en-GB" dirty="0" smtClean="0"/>
          </a:p>
          <a:p>
            <a:r>
              <a:rPr lang="en-GB" dirty="0"/>
              <a:t>You just feed the raw image to the network and while it passes through the network layers it identifies patterns within the image to create features. </a:t>
            </a:r>
            <a:endParaRPr lang="en-GB" dirty="0" smtClean="0"/>
          </a:p>
          <a:p>
            <a:r>
              <a:rPr lang="en-GB" dirty="0"/>
              <a:t>Neural networks can be thought of as feature extractors + classifiers that are end-to-end trainable as opposed to traditional ML models that use hand-crafted features. </a:t>
            </a:r>
            <a:br>
              <a:rPr lang="en-GB" dirty="0"/>
            </a:br>
            <a:r>
              <a:rPr lang="en-GB" dirty="0"/>
              <a:t/>
            </a:r>
            <a:br>
              <a:rPr lang="en-GB" dirty="0"/>
            </a:br>
            <a:r>
              <a:rPr lang="en-GB" dirty="0"/>
              <a:t/>
            </a:r>
            <a:br>
              <a:rPr lang="en-GB" dirty="0"/>
            </a:br>
            <a:endParaRPr lang="en-US" dirty="0"/>
          </a:p>
        </p:txBody>
      </p:sp>
      <p:pic>
        <p:nvPicPr>
          <p:cNvPr id="4" name="Picture 3"/>
          <p:cNvPicPr>
            <a:picLocks noChangeAspect="1"/>
          </p:cNvPicPr>
          <p:nvPr/>
        </p:nvPicPr>
        <p:blipFill>
          <a:blip r:embed="rId2"/>
          <a:stretch>
            <a:fillRect/>
          </a:stretch>
        </p:blipFill>
        <p:spPr>
          <a:xfrm>
            <a:off x="2543175" y="4496666"/>
            <a:ext cx="8585073" cy="1834862"/>
          </a:xfrm>
          <a:prstGeom prst="rect">
            <a:avLst/>
          </a:prstGeom>
          <a:ln>
            <a:solidFill>
              <a:schemeClr val="tx1"/>
            </a:solidFill>
          </a:ln>
        </p:spPr>
      </p:pic>
    </p:spTree>
    <p:extLst>
      <p:ext uri="{BB962C8B-B14F-4D97-AF65-F5344CB8AC3E}">
        <p14:creationId xmlns:p14="http://schemas.microsoft.com/office/powerpoint/2010/main" val="2547424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1774</TotalTime>
  <Words>4532</Words>
  <Application>Microsoft Office PowerPoint</Application>
  <PresentationFormat>Widescreen</PresentationFormat>
  <Paragraphs>227</Paragraphs>
  <Slides>45</Slides>
  <Notes>11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Rockwell</vt:lpstr>
      <vt:lpstr>Rockwell Condensed</vt:lpstr>
      <vt:lpstr>Times New Roman</vt:lpstr>
      <vt:lpstr>Wingdings</vt:lpstr>
      <vt:lpstr>Wood Type</vt:lpstr>
      <vt:lpstr>Convolution Neural network</vt:lpstr>
      <vt:lpstr>What are features?</vt:lpstr>
      <vt:lpstr>What is a feature in computer vision? </vt:lpstr>
      <vt:lpstr>Cont.</vt:lpstr>
      <vt:lpstr>notes</vt:lpstr>
      <vt:lpstr>Why use features? </vt:lpstr>
      <vt:lpstr>Traditional machine learning uses hand-crafted features </vt:lpstr>
      <vt:lpstr>Traditional ML for image classification</vt:lpstr>
      <vt:lpstr>Deep learning automatically extract features </vt:lpstr>
      <vt:lpstr>deepLearning for classification</vt:lpstr>
      <vt:lpstr>How does neural networks distinguish useful features from the non-useful features? </vt:lpstr>
      <vt:lpstr>ML vs DL</vt:lpstr>
      <vt:lpstr>Examples of Traditional feature detection techniques</vt:lpstr>
      <vt:lpstr>Image classification using MLP </vt:lpstr>
      <vt:lpstr>Image classification using MLP </vt:lpstr>
      <vt:lpstr>Input layer </vt:lpstr>
      <vt:lpstr>Hidden Layers and Output Layer </vt:lpstr>
      <vt:lpstr>Drawbacks of MLPs in processing images </vt:lpstr>
      <vt:lpstr>Cont. spatial information loss</vt:lpstr>
      <vt:lpstr>Cont. spatial information loss</vt:lpstr>
      <vt:lpstr>Second drawback of MLP</vt:lpstr>
      <vt:lpstr>CNN</vt:lpstr>
      <vt:lpstr>The big picture </vt:lpstr>
      <vt:lpstr>A closer look on feature extraction</vt:lpstr>
      <vt:lpstr>How CNN extract features</vt:lpstr>
      <vt:lpstr>PowerPoint Presentation</vt:lpstr>
      <vt:lpstr>Convolutional layers (CONV)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Convolution details.</vt:lpstr>
      <vt:lpstr>Convolution details</vt:lpstr>
      <vt:lpstr>Kernels [filters]</vt:lpstr>
      <vt:lpstr>Number of filters in the CONV Layer </vt:lpstr>
      <vt:lpstr>Kernel Size </vt:lpstr>
      <vt:lpstr>STRIDE AND PADDING </vt:lpstr>
      <vt:lpstr>Cont.</vt:lpstr>
      <vt:lpstr>Pooling layers or subsampling (POOL) </vt:lpstr>
      <vt:lpstr>Cont.</vt:lpstr>
      <vt:lpstr>Fully connected layers (FC)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Graghic</dc:creator>
  <cp:lastModifiedBy>Khalid</cp:lastModifiedBy>
  <cp:revision>34</cp:revision>
  <cp:lastPrinted>2023-09-26T14:19:28Z</cp:lastPrinted>
  <dcterms:created xsi:type="dcterms:W3CDTF">2023-09-25T14:58:08Z</dcterms:created>
  <dcterms:modified xsi:type="dcterms:W3CDTF">2024-08-27T04:47:03Z</dcterms:modified>
</cp:coreProperties>
</file>